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3"/>
  </p:notesMasterIdLst>
  <p:sldIdLst>
    <p:sldId id="257" r:id="rId2"/>
    <p:sldId id="355" r:id="rId3"/>
    <p:sldId id="302" r:id="rId4"/>
    <p:sldId id="262" r:id="rId5"/>
    <p:sldId id="260" r:id="rId6"/>
    <p:sldId id="263" r:id="rId7"/>
    <p:sldId id="300" r:id="rId8"/>
    <p:sldId id="321" r:id="rId9"/>
    <p:sldId id="261" r:id="rId10"/>
    <p:sldId id="258" r:id="rId11"/>
    <p:sldId id="303" r:id="rId12"/>
    <p:sldId id="356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6" r:id="rId42"/>
    <p:sldId id="299" r:id="rId43"/>
    <p:sldId id="298" r:id="rId44"/>
    <p:sldId id="357" r:id="rId45"/>
    <p:sldId id="297" r:id="rId46"/>
    <p:sldId id="304" r:id="rId47"/>
    <p:sldId id="305" r:id="rId48"/>
    <p:sldId id="306" r:id="rId49"/>
    <p:sldId id="307" r:id="rId50"/>
    <p:sldId id="309" r:id="rId51"/>
    <p:sldId id="308" r:id="rId52"/>
    <p:sldId id="310" r:id="rId53"/>
    <p:sldId id="311" r:id="rId54"/>
    <p:sldId id="314" r:id="rId55"/>
    <p:sldId id="316" r:id="rId56"/>
    <p:sldId id="315" r:id="rId57"/>
    <p:sldId id="317" r:id="rId58"/>
    <p:sldId id="351" r:id="rId59"/>
    <p:sldId id="352" r:id="rId60"/>
    <p:sldId id="353" r:id="rId61"/>
    <p:sldId id="354" r:id="rId62"/>
    <p:sldId id="347" r:id="rId63"/>
    <p:sldId id="318" r:id="rId64"/>
    <p:sldId id="319" r:id="rId65"/>
    <p:sldId id="358" r:id="rId66"/>
    <p:sldId id="320" r:id="rId67"/>
    <p:sldId id="323" r:id="rId68"/>
    <p:sldId id="326" r:id="rId69"/>
    <p:sldId id="327" r:id="rId70"/>
    <p:sldId id="329" r:id="rId71"/>
    <p:sldId id="338" r:id="rId72"/>
    <p:sldId id="330" r:id="rId73"/>
    <p:sldId id="333" r:id="rId74"/>
    <p:sldId id="336" r:id="rId75"/>
    <p:sldId id="337" r:id="rId76"/>
    <p:sldId id="346" r:id="rId77"/>
    <p:sldId id="350" r:id="rId78"/>
    <p:sldId id="368" r:id="rId79"/>
    <p:sldId id="369" r:id="rId80"/>
    <p:sldId id="339" r:id="rId81"/>
    <p:sldId id="359" r:id="rId82"/>
    <p:sldId id="360" r:id="rId83"/>
    <p:sldId id="348" r:id="rId84"/>
    <p:sldId id="343" r:id="rId85"/>
    <p:sldId id="367" r:id="rId86"/>
    <p:sldId id="345" r:id="rId87"/>
    <p:sldId id="361" r:id="rId88"/>
    <p:sldId id="363" r:id="rId89"/>
    <p:sldId id="364" r:id="rId90"/>
    <p:sldId id="366" r:id="rId91"/>
    <p:sldId id="259" r:id="rId9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0000"/>
    <a:srgbClr val="0000FF"/>
    <a:srgbClr val="E1E1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64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-11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0B1E23-C7EE-43E9-8A99-3687F451966E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EEC55-ABC5-4162-BF6E-11145807C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44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209800"/>
            <a:ext cx="7467600" cy="34290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0759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09800"/>
            <a:ext cx="7467600" cy="3352800"/>
          </a:xfrm>
          <a:prstGeom prst="rect">
            <a:avLst/>
          </a:prstGeom>
        </p:spPr>
        <p:txBody>
          <a:bodyPr vert="horz"/>
          <a:lstStyle>
            <a:lvl1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07388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6" y="2209804"/>
            <a:ext cx="7467601" cy="2197100"/>
          </a:xfrm>
          <a:prstGeom prst="rect">
            <a:avLst/>
          </a:prstGeom>
        </p:spPr>
        <p:txBody>
          <a:bodyPr vert="horz" anchor="t" anchorCtr="0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04584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209803"/>
            <a:ext cx="3657600" cy="3454400"/>
          </a:xfrm>
          <a:prstGeom prst="rect">
            <a:avLst/>
          </a:prstGeom>
        </p:spPr>
        <p:txBody>
          <a:bodyPr vert="horz"/>
          <a:lstStyle>
            <a:lvl1pPr>
              <a:buClr>
                <a:schemeClr val="tx1">
                  <a:lumMod val="65000"/>
                  <a:lumOff val="35000"/>
                </a:schemeClr>
              </a:buCl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Clr>
                <a:schemeClr val="tx1">
                  <a:lumMod val="65000"/>
                  <a:lumOff val="35000"/>
                </a:schemeClr>
              </a:buCl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buClr>
                <a:schemeClr val="tx1">
                  <a:lumMod val="65000"/>
                  <a:lumOff val="35000"/>
                </a:schemeClr>
              </a:buCl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buClr>
                <a:schemeClr val="tx1">
                  <a:lumMod val="65000"/>
                  <a:lumOff val="35000"/>
                </a:schemeClr>
              </a:buCl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Clr>
                <a:schemeClr val="tx1">
                  <a:lumMod val="65000"/>
                  <a:lumOff val="35000"/>
                </a:schemeClr>
              </a:buCl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09803"/>
            <a:ext cx="3657600" cy="3454400"/>
          </a:xfrm>
          <a:prstGeom prst="rect">
            <a:avLst/>
          </a:prstGeom>
        </p:spPr>
        <p:txBody>
          <a:bodyPr vert="horz"/>
          <a:lstStyle>
            <a:lvl1pPr>
              <a:buClr>
                <a:schemeClr val="tx1">
                  <a:lumMod val="65000"/>
                  <a:lumOff val="35000"/>
                </a:schemeClr>
              </a:buCl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Clr>
                <a:schemeClr val="tx1">
                  <a:lumMod val="65000"/>
                  <a:lumOff val="35000"/>
                </a:schemeClr>
              </a:buCl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buClr>
                <a:schemeClr val="tx1">
                  <a:lumMod val="65000"/>
                  <a:lumOff val="35000"/>
                </a:schemeClr>
              </a:buCl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buClr>
                <a:schemeClr val="tx1">
                  <a:lumMod val="65000"/>
                  <a:lumOff val="35000"/>
                </a:schemeClr>
              </a:buCl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Clr>
                <a:schemeClr val="tx1">
                  <a:lumMod val="65000"/>
                  <a:lumOff val="35000"/>
                </a:schemeClr>
              </a:buCl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36305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485524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209800"/>
            <a:ext cx="5486400" cy="25177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>
                <a:sym typeface="Futura Book" charset="0"/>
              </a:rPr>
              <a:t>Drag picture to placeholder or click icon to add</a:t>
            </a:r>
            <a:endParaRPr lang="en-US" noProof="0" dirty="0" smtClean="0">
              <a:sym typeface="Futura Book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648201"/>
            <a:ext cx="5486400" cy="1015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100148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09802"/>
            <a:ext cx="7467600" cy="3916364"/>
          </a:xfrm>
          <a:prstGeom prst="rect">
            <a:avLst/>
          </a:prstGeom>
        </p:spPr>
        <p:txBody>
          <a:bodyPr vert="horz"/>
          <a:lstStyle>
            <a:lvl1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45205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C8F59B4-8C18-4CFF-AEB8-6F4FF2081166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C2FE87-C6E8-483E-8E69-18B83BAFDF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43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4655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1" r:id="rId8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+mj-lt"/>
          <a:ea typeface="ＭＳ Ｐゴシック" charset="0"/>
          <a:cs typeface="ＭＳ Ｐゴシック" charset="0"/>
          <a:sym typeface="Futura Book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  <a:ea typeface="ＭＳ Ｐゴシック" charset="0"/>
          <a:cs typeface="ＭＳ Ｐゴシック" charset="0"/>
          <a:sym typeface="Futura Book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  <a:ea typeface="ＭＳ Ｐゴシック" charset="0"/>
          <a:cs typeface="ＭＳ Ｐゴシック" charset="0"/>
          <a:sym typeface="Futura Book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  <a:ea typeface="ＭＳ Ｐゴシック" charset="0"/>
          <a:cs typeface="ＭＳ Ｐゴシック" charset="0"/>
          <a:sym typeface="Futura Book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Arial" charset="0"/>
          <a:ea typeface="ＭＳ Ｐゴシック" charset="0"/>
          <a:cs typeface="ＭＳ Ｐゴシック" charset="0"/>
          <a:sym typeface="Futura Book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Futura Book" charset="0"/>
          <a:ea typeface="ヒラギノ角ゴ ProN W3" charset="0"/>
          <a:cs typeface="ヒラギノ角ゴ ProN W3" charset="0"/>
          <a:sym typeface="Futura Book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Futura Book" charset="0"/>
          <a:ea typeface="ヒラギノ角ゴ ProN W3" charset="0"/>
          <a:cs typeface="ヒラギノ角ゴ ProN W3" charset="0"/>
          <a:sym typeface="Futura Book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Futura Book" charset="0"/>
          <a:ea typeface="ヒラギノ角ゴ ProN W3" charset="0"/>
          <a:cs typeface="ヒラギノ角ゴ ProN W3" charset="0"/>
          <a:sym typeface="Futura Book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FFFFFF"/>
          </a:solidFill>
          <a:latin typeface="Futura Book" charset="0"/>
          <a:ea typeface="ヒラギノ角ゴ ProN W3" charset="0"/>
          <a:cs typeface="ヒラギノ角ゴ ProN W3" charset="0"/>
          <a:sym typeface="Futura Book" charset="0"/>
        </a:defRPr>
      </a:lvl9pPr>
    </p:titleStyle>
    <p:bodyStyle>
      <a:lvl1pPr marL="342900" indent="-342900" algn="l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  <a:sym typeface="Futura Book" charset="0"/>
        </a:defRPr>
      </a:lvl1pPr>
      <a:lvl2pPr marL="742950" indent="-285750" algn="l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chemeClr val="tx1"/>
          </a:solidFill>
          <a:latin typeface="+mn-lt"/>
          <a:ea typeface="ＭＳ Ｐゴシック" charset="0"/>
          <a:cs typeface="+mn-cs"/>
          <a:sym typeface="Futura Book" charset="0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chemeClr val="tx1"/>
          </a:solidFill>
          <a:latin typeface="+mn-lt"/>
          <a:ea typeface="ＭＳ Ｐゴシック" charset="0"/>
          <a:cs typeface="+mn-cs"/>
          <a:sym typeface="Futura Book" charset="0"/>
        </a:defRPr>
      </a:lvl3pPr>
      <a:lvl4pPr marL="1600200" indent="-228600" algn="l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chemeClr val="tx1"/>
          </a:solidFill>
          <a:latin typeface="+mn-lt"/>
          <a:ea typeface="ＭＳ Ｐゴシック" charset="0"/>
          <a:cs typeface="+mn-cs"/>
          <a:sym typeface="Futura Book" charset="0"/>
        </a:defRPr>
      </a:lvl4pPr>
      <a:lvl5pPr marL="2057400" indent="-228600" algn="l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ＭＳ Ｐゴシック" charset="0"/>
          <a:cs typeface="+mn-cs"/>
          <a:sym typeface="Futura Book" charset="0"/>
        </a:defRPr>
      </a:lvl5pPr>
      <a:lvl6pPr marL="2514600" indent="-228600" algn="l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Futura Book" charset="0"/>
        </a:defRPr>
      </a:lvl6pPr>
      <a:lvl7pPr marL="2971800" indent="-228600" algn="l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Futura Book" charset="0"/>
        </a:defRPr>
      </a:lvl7pPr>
      <a:lvl8pPr marL="3429000" indent="-228600" algn="l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Futura Book" charset="0"/>
        </a:defRPr>
      </a:lvl8pPr>
      <a:lvl9pPr marL="3886200" indent="-228600" algn="l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Futura Book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2822476"/>
            <a:ext cx="9144000" cy="1790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Gill Sans MT" panose="020B0502020104020203" pitchFamily="34" charset="0"/>
              </a:rPr>
              <a:t>Where’s the “Work” in Working Memory?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0" y="5110360"/>
            <a:ext cx="9144000" cy="1241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latin typeface="Gill Sans MT" panose="020B0502020104020203" pitchFamily="34" charset="0"/>
              </a:rPr>
              <a:t>Michael J. Kane</a:t>
            </a:r>
          </a:p>
          <a:p>
            <a:r>
              <a:rPr lang="en-US" sz="3200" dirty="0" smtClean="0">
                <a:latin typeface="Gill Sans MT" panose="020B0502020104020203" pitchFamily="34" charset="0"/>
              </a:rPr>
              <a:t>University of North Carolina at Greensboro</a:t>
            </a:r>
            <a:endParaRPr lang="en-US" sz="32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8076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Outline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48574" y="2196873"/>
            <a:ext cx="8264105" cy="362597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in intro texts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(function)</a:t>
            </a: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measurement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(dynamic)</a:t>
            </a: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x complex cognition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(general)</a:t>
            </a:r>
            <a:endParaRPr lang="en-US" altLang="en-US" sz="3600" i="1" kern="0" dirty="0" smtClean="0">
              <a:latin typeface="Gill Sans MT" panose="020B0502020104020203" pitchFamily="34" charset="0"/>
            </a:endParaRP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x simple cognition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(attention)</a:t>
            </a: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x applied decisions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(attention)</a:t>
            </a:r>
            <a:endParaRPr lang="en-US" altLang="en-US" i="1" kern="0" dirty="0" smtClean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1157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24" y="542003"/>
            <a:ext cx="7754869" cy="249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23" y="3331211"/>
            <a:ext cx="7754869" cy="29427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31617" y="6249679"/>
            <a:ext cx="54041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err="1" smtClean="0">
                <a:latin typeface="Gill Sans MT" pitchFamily="34" charset="0"/>
              </a:rPr>
              <a:t>Caciopo</a:t>
            </a:r>
            <a:r>
              <a:rPr lang="en-US" sz="1000" dirty="0" smtClean="0">
                <a:latin typeface="Gill Sans MT" pitchFamily="34" charset="0"/>
              </a:rPr>
              <a:t>, J.T., &amp; </a:t>
            </a:r>
            <a:r>
              <a:rPr lang="en-US" sz="1000" dirty="0" err="1" smtClean="0">
                <a:latin typeface="Gill Sans MT" pitchFamily="34" charset="0"/>
              </a:rPr>
              <a:t>Freberg</a:t>
            </a:r>
            <a:r>
              <a:rPr lang="en-US" sz="1000" dirty="0" smtClean="0">
                <a:latin typeface="Gill Sans MT" pitchFamily="34" charset="0"/>
              </a:rPr>
              <a:t>, L.A. (2013) </a:t>
            </a:r>
            <a:r>
              <a:rPr lang="en-US" sz="1000" i="1" dirty="0" smtClean="0">
                <a:latin typeface="Gill Sans MT" pitchFamily="34" charset="0"/>
              </a:rPr>
              <a:t>Discovering Psychology: The Science of Mind </a:t>
            </a:r>
            <a:endParaRPr lang="en-US" sz="1000" i="1" dirty="0">
              <a:latin typeface="Gill Sans M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9708" y="2996043"/>
            <a:ext cx="54041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err="1" smtClean="0">
                <a:latin typeface="Gill Sans MT" pitchFamily="34" charset="0"/>
              </a:rPr>
              <a:t>Kassin</a:t>
            </a:r>
            <a:r>
              <a:rPr lang="en-US" sz="1000" dirty="0" smtClean="0">
                <a:latin typeface="Gill Sans MT" pitchFamily="34" charset="0"/>
              </a:rPr>
              <a:t>, S.M. (2006) </a:t>
            </a:r>
            <a:r>
              <a:rPr lang="en-US" sz="1000" i="1" dirty="0" smtClean="0">
                <a:latin typeface="Gill Sans MT" pitchFamily="34" charset="0"/>
              </a:rPr>
              <a:t>Psychology in Modules </a:t>
            </a:r>
            <a:endParaRPr lang="en-US" sz="1000" i="1" dirty="0">
              <a:latin typeface="Gill Sans MT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4830945" y="1278542"/>
            <a:ext cx="1140977" cy="882031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772952" y="4603020"/>
            <a:ext cx="1563112" cy="55969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505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Short-Term Memory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48574" y="2196873"/>
            <a:ext cx="8264105" cy="362597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Small capacity</a:t>
            </a: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Forgetting:  decay </a:t>
            </a:r>
            <a:r>
              <a:rPr lang="en-US" altLang="en-US" sz="3600" kern="0" dirty="0" smtClean="0">
                <a:latin typeface="Gill Sans MT" panose="020B0502020104020203" pitchFamily="34" charset="0"/>
              </a:rPr>
              <a:t>(vs. interference)</a:t>
            </a: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Function:  </a:t>
            </a:r>
          </a:p>
          <a:p>
            <a:pPr lvl="1"/>
            <a:r>
              <a:rPr lang="en-US" altLang="en-US" sz="3600" kern="0" dirty="0" smtClean="0">
                <a:latin typeface="Gill Sans MT" panose="020B0502020104020203" pitchFamily="34" charset="0"/>
              </a:rPr>
              <a:t> </a:t>
            </a:r>
            <a:r>
              <a:rPr lang="en-US" altLang="en-US" sz="3600" kern="0" dirty="0" smtClean="0">
                <a:latin typeface="Gill Sans MT" panose="020B0502020104020203" pitchFamily="34" charset="0"/>
              </a:rPr>
              <a:t>retrieve from / transfer </a:t>
            </a:r>
            <a:r>
              <a:rPr lang="en-US" altLang="en-US" sz="3600" kern="0" dirty="0" smtClean="0">
                <a:latin typeface="Gill Sans MT" panose="020B0502020104020203" pitchFamily="34" charset="0"/>
              </a:rPr>
              <a:t>to LTM</a:t>
            </a:r>
          </a:p>
          <a:p>
            <a:pPr lvl="1"/>
            <a:r>
              <a:rPr lang="en-US" altLang="en-US" sz="3600" kern="0" dirty="0" smtClean="0">
                <a:latin typeface="Gill Sans MT" panose="020B0502020104020203" pitchFamily="34" charset="0"/>
              </a:rPr>
              <a:t> rehearse </a:t>
            </a:r>
            <a:r>
              <a:rPr lang="en-US" altLang="en-US" kern="0" dirty="0" smtClean="0">
                <a:latin typeface="Gill Sans MT" panose="020B0502020104020203" pitchFamily="34" charset="0"/>
              </a:rPr>
              <a:t>(a phone number)</a:t>
            </a:r>
          </a:p>
        </p:txBody>
      </p:sp>
    </p:spTree>
    <p:extLst>
      <p:ext uri="{BB962C8B-B14F-4D97-AF65-F5344CB8AC3E}">
        <p14:creationId xmlns:p14="http://schemas.microsoft.com/office/powerpoint/2010/main" val="38778974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26" y="469708"/>
            <a:ext cx="3442198" cy="57369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415" y="1828903"/>
            <a:ext cx="4434639" cy="31087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37331" y="4938770"/>
            <a:ext cx="4247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err="1" smtClean="0">
                <a:latin typeface="Gill Sans MT" pitchFamily="34" charset="0"/>
              </a:rPr>
              <a:t>Caciopo</a:t>
            </a:r>
            <a:r>
              <a:rPr lang="en-US" sz="1000" dirty="0" smtClean="0">
                <a:latin typeface="Gill Sans MT" pitchFamily="34" charset="0"/>
              </a:rPr>
              <a:t>, J.T., &amp; </a:t>
            </a:r>
            <a:r>
              <a:rPr lang="en-US" sz="1000" dirty="0" err="1" smtClean="0">
                <a:latin typeface="Gill Sans MT" pitchFamily="34" charset="0"/>
              </a:rPr>
              <a:t>Freberg</a:t>
            </a:r>
            <a:r>
              <a:rPr lang="en-US" sz="1000" dirty="0" smtClean="0">
                <a:latin typeface="Gill Sans MT" pitchFamily="34" charset="0"/>
              </a:rPr>
              <a:t>, L.A. (2013) </a:t>
            </a:r>
            <a:r>
              <a:rPr lang="en-US" sz="1000" i="1" dirty="0" smtClean="0">
                <a:latin typeface="Gill Sans MT" pitchFamily="34" charset="0"/>
              </a:rPr>
              <a:t>Discovering Psychology: The Science of Mind </a:t>
            </a:r>
            <a:endParaRPr lang="en-US" sz="1000" i="1" dirty="0">
              <a:latin typeface="Gill Sans M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326" y="6126568"/>
            <a:ext cx="54041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latin typeface="Gill Sans MT" pitchFamily="34" charset="0"/>
              </a:rPr>
              <a:t>Kassin</a:t>
            </a:r>
            <a:r>
              <a:rPr lang="en-US" sz="1000" dirty="0" smtClean="0">
                <a:latin typeface="Gill Sans MT" pitchFamily="34" charset="0"/>
              </a:rPr>
              <a:t>, S.M. (2006) </a:t>
            </a:r>
            <a:r>
              <a:rPr lang="en-US" sz="1000" i="1" dirty="0" smtClean="0">
                <a:latin typeface="Gill Sans MT" pitchFamily="34" charset="0"/>
              </a:rPr>
              <a:t>Psychology in Modules </a:t>
            </a:r>
            <a:endParaRPr lang="en-US" sz="1000" i="1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5129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Working Memory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48574" y="2196873"/>
            <a:ext cx="8264105" cy="416080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Multiple (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domain-specific</a:t>
            </a:r>
            <a:r>
              <a:rPr lang="en-US" altLang="en-US" sz="4200" kern="0" dirty="0" smtClean="0">
                <a:latin typeface="Gill Sans MT" panose="020B0502020104020203" pitchFamily="34" charset="0"/>
              </a:rPr>
              <a:t>) capacities</a:t>
            </a:r>
          </a:p>
          <a:p>
            <a:pPr>
              <a:buClr>
                <a:schemeClr val="accent2"/>
              </a:buClr>
            </a:pPr>
            <a:r>
              <a:rPr lang="en-US" altLang="en-US" sz="42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Forgetting:  decay </a:t>
            </a:r>
            <a:r>
              <a:rPr lang="en-US" altLang="en-US" sz="36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(vs. interference)</a:t>
            </a: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Function: </a:t>
            </a:r>
            <a:r>
              <a:rPr lang="en-US" altLang="en-US" sz="4200" kern="0" dirty="0" smtClean="0">
                <a:latin typeface="Gill Sans MT" panose="020B0502020104020203" pitchFamily="34" charset="0"/>
              </a:rPr>
              <a:t>“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working</a:t>
            </a:r>
            <a:r>
              <a:rPr lang="en-US" altLang="en-US" sz="4200" kern="0" dirty="0" smtClean="0">
                <a:latin typeface="Gill Sans MT" panose="020B0502020104020203" pitchFamily="34" charset="0"/>
              </a:rPr>
              <a:t>” </a:t>
            </a:r>
            <a:endParaRPr lang="en-US" altLang="en-US" sz="4200" kern="0" dirty="0" smtClean="0">
              <a:latin typeface="Gill Sans MT" panose="020B0502020104020203" pitchFamily="34" charset="0"/>
            </a:endParaRPr>
          </a:p>
          <a:p>
            <a:pPr lvl="1"/>
            <a:r>
              <a:rPr lang="en-US" altLang="en-US" sz="3600" kern="0" dirty="0" smtClean="0">
                <a:latin typeface="Gill Sans MT" panose="020B0502020104020203" pitchFamily="34" charset="0"/>
              </a:rPr>
              <a:t> keep </a:t>
            </a:r>
            <a:r>
              <a:rPr lang="en-US" altLang="en-US" sz="3600" kern="0" dirty="0" smtClean="0">
                <a:latin typeface="Gill Sans MT" panose="020B0502020104020203" pitchFamily="34" charset="0"/>
              </a:rPr>
              <a:t>info accessible</a:t>
            </a:r>
          </a:p>
          <a:p>
            <a:pPr lvl="1"/>
            <a:r>
              <a:rPr lang="en-US" altLang="en-US" sz="3600" kern="0" dirty="0" smtClean="0">
                <a:latin typeface="Gill Sans MT" panose="020B0502020104020203" pitchFamily="34" charset="0"/>
              </a:rPr>
              <a:t> in service of ongoing cog / behavior</a:t>
            </a:r>
          </a:p>
        </p:txBody>
      </p:sp>
    </p:spTree>
    <p:extLst>
      <p:ext uri="{BB962C8B-B14F-4D97-AF65-F5344CB8AC3E}">
        <p14:creationId xmlns:p14="http://schemas.microsoft.com/office/powerpoint/2010/main" val="21950172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Working Memory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48574" y="2196873"/>
            <a:ext cx="8264105" cy="416080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Multiple (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domain-specific</a:t>
            </a:r>
            <a:r>
              <a:rPr lang="en-US" altLang="en-US" sz="4200" kern="0" dirty="0" smtClean="0">
                <a:latin typeface="Gill Sans MT" panose="020B0502020104020203" pitchFamily="34" charset="0"/>
              </a:rPr>
              <a:t>) capacities</a:t>
            </a:r>
          </a:p>
          <a:p>
            <a:pPr>
              <a:buClr>
                <a:schemeClr val="accent2"/>
              </a:buClr>
            </a:pPr>
            <a:r>
              <a:rPr lang="en-US" altLang="en-US" sz="42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Forgetting:  decay </a:t>
            </a:r>
            <a:r>
              <a:rPr lang="en-US" altLang="en-US" sz="36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(vs. interference)</a:t>
            </a:r>
          </a:p>
          <a:p>
            <a:pPr>
              <a:buClr>
                <a:srgbClr val="FF0000"/>
              </a:buClr>
            </a:pPr>
            <a:r>
              <a:rPr lang="en-US" altLang="en-US" sz="42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Function: </a:t>
            </a:r>
            <a:r>
              <a:rPr lang="en-US" altLang="en-US" sz="42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“</a:t>
            </a:r>
            <a:r>
              <a:rPr lang="en-US" altLang="en-US" sz="42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working</a:t>
            </a:r>
            <a:r>
              <a:rPr lang="en-US" altLang="en-US" sz="42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” </a:t>
            </a:r>
            <a:endParaRPr lang="en-US" altLang="en-US" sz="4200" kern="0" dirty="0" smtClean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pPr lvl="1"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keep 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info accessible</a:t>
            </a:r>
          </a:p>
          <a:p>
            <a:pPr lvl="1"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in service of ongoing cog / behavior</a:t>
            </a:r>
          </a:p>
        </p:txBody>
      </p:sp>
    </p:spTree>
    <p:extLst>
      <p:ext uri="{BB962C8B-B14F-4D97-AF65-F5344CB8AC3E}">
        <p14:creationId xmlns:p14="http://schemas.microsoft.com/office/powerpoint/2010/main" val="19859618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Working Memory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27" y="2166305"/>
            <a:ext cx="7345798" cy="3824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13377" y="6043020"/>
            <a:ext cx="5640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latin typeface="Gill Sans MT" pitchFamily="34" charset="0"/>
              </a:rPr>
              <a:t>image credit: http</a:t>
            </a:r>
            <a:r>
              <a:rPr lang="en-US" sz="1000" dirty="0">
                <a:latin typeface="Gill Sans MT" pitchFamily="34" charset="0"/>
              </a:rPr>
              <a:t>://www.purplewifi.net/wp-content/uploads/2014/05/history-of-wifi.png</a:t>
            </a:r>
          </a:p>
        </p:txBody>
      </p:sp>
    </p:spTree>
    <p:extLst>
      <p:ext uri="{BB962C8B-B14F-4D97-AF65-F5344CB8AC3E}">
        <p14:creationId xmlns:p14="http://schemas.microsoft.com/office/powerpoint/2010/main" val="4933050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88" y="589499"/>
            <a:ext cx="7580913" cy="54576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5039" y="5826901"/>
            <a:ext cx="54041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err="1" smtClean="0">
                <a:latin typeface="Gill Sans MT" pitchFamily="34" charset="0"/>
              </a:rPr>
              <a:t>Okami</a:t>
            </a:r>
            <a:r>
              <a:rPr lang="en-US" sz="1000" dirty="0" smtClean="0">
                <a:latin typeface="Gill Sans MT" pitchFamily="34" charset="0"/>
              </a:rPr>
              <a:t>, P. (2014) </a:t>
            </a:r>
            <a:r>
              <a:rPr lang="en-US" sz="1000" i="1" dirty="0" smtClean="0">
                <a:latin typeface="Gill Sans MT" pitchFamily="34" charset="0"/>
              </a:rPr>
              <a:t>Psychology: Contemporary Perspectives </a:t>
            </a:r>
            <a:endParaRPr lang="en-US" sz="1000" i="1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9215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443517" y="577012"/>
            <a:ext cx="5211882" cy="5714172"/>
            <a:chOff x="-28" y="0"/>
            <a:chExt cx="2230" cy="3037"/>
          </a:xfrm>
        </p:grpSpPr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-28" y="0"/>
              <a:ext cx="2230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/>
              <a:r>
                <a:rPr lang="en-US" b="1" dirty="0">
                  <a:latin typeface="Gill Sans MT" pitchFamily="34" charset="0"/>
                  <a:cs typeface="Times New Roman" pitchFamily="18" charset="0"/>
                </a:rPr>
                <a:t>No charges, but </a:t>
              </a:r>
              <a:r>
                <a:rPr lang="en-US" b="1" dirty="0" err="1">
                  <a:latin typeface="Gill Sans MT" pitchFamily="34" charset="0"/>
                  <a:cs typeface="Times New Roman" pitchFamily="18" charset="0"/>
                </a:rPr>
                <a:t>Warschauer</a:t>
              </a:r>
              <a:r>
                <a:rPr lang="en-US" b="1" dirty="0">
                  <a:latin typeface="Gill Sans MT" pitchFamily="34" charset="0"/>
                  <a:cs typeface="Times New Roman" pitchFamily="18" charset="0"/>
                </a:rPr>
                <a:t> faces a life of grief </a:t>
              </a:r>
              <a:endParaRPr lang="en-US" b="1" dirty="0">
                <a:latin typeface="Gill Sans MT" pitchFamily="34" charset="0"/>
              </a:endParaRPr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0" y="310"/>
              <a:ext cx="2126" cy="10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0" y="322"/>
              <a:ext cx="2126" cy="27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b="1" dirty="0">
                  <a:latin typeface="Gill Sans MT" pitchFamily="34" charset="0"/>
                  <a:cs typeface="Times New Roman" pitchFamily="18" charset="0"/>
                </a:rPr>
                <a:t>By </a:t>
              </a:r>
              <a:r>
                <a:rPr lang="en-US" b="1" dirty="0" err="1">
                  <a:latin typeface="Gill Sans MT" pitchFamily="34" charset="0"/>
                  <a:cs typeface="Times New Roman" pitchFamily="18" charset="0"/>
                </a:rPr>
                <a:t>Rachanee</a:t>
              </a:r>
              <a:r>
                <a:rPr lang="en-US" b="1" dirty="0">
                  <a:latin typeface="Gill Sans MT" pitchFamily="34" charset="0"/>
                  <a:cs typeface="Times New Roman" pitchFamily="18" charset="0"/>
                </a:rPr>
                <a:t> </a:t>
              </a:r>
              <a:r>
                <a:rPr lang="en-US" b="1" dirty="0" err="1">
                  <a:latin typeface="Gill Sans MT" pitchFamily="34" charset="0"/>
                  <a:cs typeface="Times New Roman" pitchFamily="18" charset="0"/>
                </a:rPr>
                <a:t>Srisavasdi</a:t>
              </a:r>
              <a:r>
                <a:rPr lang="en-US" dirty="0">
                  <a:latin typeface="Gill Sans MT" pitchFamily="34" charset="0"/>
                  <a:cs typeface="Times New Roman" pitchFamily="18" charset="0"/>
                </a:rPr>
                <a:t/>
              </a:r>
              <a:br>
                <a:rPr lang="en-US" dirty="0">
                  <a:latin typeface="Gill Sans MT" pitchFamily="34" charset="0"/>
                  <a:cs typeface="Times New Roman" pitchFamily="18" charset="0"/>
                </a:rPr>
              </a:br>
              <a:r>
                <a:rPr lang="en-US" dirty="0">
                  <a:latin typeface="Gill Sans MT" pitchFamily="34" charset="0"/>
                  <a:cs typeface="Times New Roman" pitchFamily="18" charset="0"/>
                </a:rPr>
                <a:t>For Irvine World News, 10/9/03</a:t>
              </a:r>
              <a:br>
                <a:rPr lang="en-US" dirty="0">
                  <a:latin typeface="Gill Sans MT" pitchFamily="34" charset="0"/>
                  <a:cs typeface="Times New Roman" pitchFamily="18" charset="0"/>
                </a:rPr>
              </a:br>
              <a:r>
                <a:rPr lang="en-US" sz="1400" dirty="0">
                  <a:latin typeface="Gill Sans MT" pitchFamily="34" charset="0"/>
                  <a:cs typeface="Times New Roman" pitchFamily="18" charset="0"/>
                </a:rPr>
                <a:t/>
              </a:r>
              <a:br>
                <a:rPr lang="en-US" sz="1400" dirty="0">
                  <a:latin typeface="Gill Sans MT" pitchFamily="34" charset="0"/>
                  <a:cs typeface="Times New Roman" pitchFamily="18" charset="0"/>
                </a:rPr>
              </a:br>
              <a:r>
                <a:rPr lang="en-US" dirty="0">
                  <a:latin typeface="Gill Sans MT" pitchFamily="34" charset="0"/>
                  <a:cs typeface="Times New Roman" pitchFamily="18" charset="0"/>
                </a:rPr>
                <a:t>The day he should have been celebrating his son’s first birthday, Mark </a:t>
              </a:r>
              <a:r>
                <a:rPr lang="en-US" dirty="0" err="1">
                  <a:latin typeface="Gill Sans MT" pitchFamily="34" charset="0"/>
                  <a:cs typeface="Times New Roman" pitchFamily="18" charset="0"/>
                </a:rPr>
                <a:t>Warschauer</a:t>
              </a:r>
              <a:r>
                <a:rPr lang="en-US" dirty="0">
                  <a:latin typeface="Gill Sans MT" pitchFamily="34" charset="0"/>
                  <a:cs typeface="Times New Roman" pitchFamily="18" charset="0"/>
                </a:rPr>
                <a:t> sat in his living room recounting how he let him die.</a:t>
              </a:r>
              <a:br>
                <a:rPr lang="en-US" dirty="0">
                  <a:latin typeface="Gill Sans MT" pitchFamily="34" charset="0"/>
                  <a:cs typeface="Times New Roman" pitchFamily="18" charset="0"/>
                </a:rPr>
              </a:br>
              <a:r>
                <a:rPr lang="en-US" sz="1400" dirty="0">
                  <a:latin typeface="Gill Sans MT" pitchFamily="34" charset="0"/>
                  <a:cs typeface="Times New Roman" pitchFamily="18" charset="0"/>
                </a:rPr>
                <a:t/>
              </a:r>
              <a:br>
                <a:rPr lang="en-US" sz="1400" dirty="0">
                  <a:latin typeface="Gill Sans MT" pitchFamily="34" charset="0"/>
                  <a:cs typeface="Times New Roman" pitchFamily="18" charset="0"/>
                </a:rPr>
              </a:br>
              <a:r>
                <a:rPr lang="en-US" dirty="0" err="1">
                  <a:latin typeface="Gill Sans MT" pitchFamily="34" charset="0"/>
                  <a:cs typeface="Times New Roman" pitchFamily="18" charset="0"/>
                </a:rPr>
                <a:t>Warschauer</a:t>
              </a:r>
              <a:r>
                <a:rPr lang="en-US" dirty="0">
                  <a:latin typeface="Gill Sans MT" pitchFamily="34" charset="0"/>
                  <a:cs typeface="Times New Roman" pitchFamily="18" charset="0"/>
                </a:rPr>
                <a:t> had placed 10-month-old </a:t>
              </a:r>
              <a:r>
                <a:rPr lang="en-US" dirty="0" err="1">
                  <a:latin typeface="Gill Sans MT" pitchFamily="34" charset="0"/>
                  <a:cs typeface="Times New Roman" pitchFamily="18" charset="0"/>
                </a:rPr>
                <a:t>Mikey</a:t>
              </a:r>
              <a:r>
                <a:rPr lang="en-US" dirty="0">
                  <a:latin typeface="Gill Sans MT" pitchFamily="34" charset="0"/>
                  <a:cs typeface="Times New Roman" pitchFamily="18" charset="0"/>
                </a:rPr>
                <a:t> in the back seat of the dark blue family sedan the morning of Aug. 8, intending to drop him off at day care before going to work.</a:t>
              </a:r>
              <a:br>
                <a:rPr lang="en-US" dirty="0">
                  <a:latin typeface="Gill Sans MT" pitchFamily="34" charset="0"/>
                  <a:cs typeface="Times New Roman" pitchFamily="18" charset="0"/>
                </a:rPr>
              </a:br>
              <a:r>
                <a:rPr lang="en-US" sz="1400" dirty="0">
                  <a:latin typeface="Gill Sans MT" pitchFamily="34" charset="0"/>
                  <a:cs typeface="Times New Roman" pitchFamily="18" charset="0"/>
                </a:rPr>
                <a:t/>
              </a:r>
              <a:br>
                <a:rPr lang="en-US" sz="1400" dirty="0">
                  <a:latin typeface="Gill Sans MT" pitchFamily="34" charset="0"/>
                  <a:cs typeface="Times New Roman" pitchFamily="18" charset="0"/>
                </a:rPr>
              </a:br>
              <a:r>
                <a:rPr lang="en-US" dirty="0">
                  <a:latin typeface="Gill Sans MT" pitchFamily="34" charset="0"/>
                  <a:cs typeface="Times New Roman" pitchFamily="18" charset="0"/>
                </a:rPr>
                <a:t>Instead, the UCI professor said, he drove to his office, parked his car with its windows rolled up, and walked away, leaving </a:t>
              </a:r>
              <a:r>
                <a:rPr lang="en-US" dirty="0" err="1">
                  <a:latin typeface="Gill Sans MT" pitchFamily="34" charset="0"/>
                  <a:cs typeface="Times New Roman" pitchFamily="18" charset="0"/>
                </a:rPr>
                <a:t>Mikey</a:t>
              </a:r>
              <a:r>
                <a:rPr lang="en-US" dirty="0">
                  <a:latin typeface="Gill Sans MT" pitchFamily="34" charset="0"/>
                  <a:cs typeface="Times New Roman" pitchFamily="18" charset="0"/>
                </a:rPr>
                <a:t> sleeping in his car seat.</a:t>
              </a:r>
              <a:br>
                <a:rPr lang="en-US" dirty="0">
                  <a:latin typeface="Gill Sans MT" pitchFamily="34" charset="0"/>
                  <a:cs typeface="Times New Roman" pitchFamily="18" charset="0"/>
                </a:rPr>
              </a:br>
              <a:r>
                <a:rPr lang="en-US" sz="1400" dirty="0">
                  <a:latin typeface="Gill Sans MT" pitchFamily="34" charset="0"/>
                  <a:cs typeface="Times New Roman" pitchFamily="18" charset="0"/>
                </a:rPr>
                <a:t/>
              </a:r>
              <a:br>
                <a:rPr lang="en-US" sz="1400" dirty="0">
                  <a:latin typeface="Gill Sans MT" pitchFamily="34" charset="0"/>
                  <a:cs typeface="Times New Roman" pitchFamily="18" charset="0"/>
                </a:rPr>
              </a:br>
              <a:r>
                <a:rPr lang="en-US" dirty="0">
                  <a:latin typeface="Gill Sans MT" pitchFamily="34" charset="0"/>
                  <a:cs typeface="Times New Roman" pitchFamily="18" charset="0"/>
                </a:rPr>
                <a:t>It was 80 degrees outside. Three hours later, the infant was dead from heat stroke.</a:t>
              </a:r>
              <a:endParaRPr lang="en-US" dirty="0">
                <a:latin typeface="Gill Sans MT" pitchFamily="34" charset="0"/>
              </a:endParaRPr>
            </a:p>
          </p:txBody>
        </p:sp>
      </p:grpSp>
      <p:pic>
        <p:nvPicPr>
          <p:cNvPr id="10" name="Picture 10" descr="image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4162" y="577012"/>
            <a:ext cx="2990493" cy="32941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11330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60" y="576745"/>
            <a:ext cx="3561908" cy="19734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78595" y="576745"/>
            <a:ext cx="452946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Gill Sans MT" panose="020B0502020104020203" pitchFamily="34" charset="0"/>
              </a:rPr>
              <a:t>Walter Scott shooting</a:t>
            </a:r>
          </a:p>
          <a:p>
            <a:r>
              <a:rPr lang="en-US" sz="2400" b="1" dirty="0" smtClean="0">
                <a:latin typeface="Gill Sans MT" panose="020B0502020104020203" pitchFamily="34" charset="0"/>
              </a:rPr>
              <a:t>4/4/2015, N. Charleston, SC</a:t>
            </a:r>
          </a:p>
          <a:p>
            <a:endParaRPr lang="en-US" sz="16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Gill Sans MT" panose="020B0502020104020203" pitchFamily="34" charset="0"/>
              </a:rPr>
              <a:t>Traffic stop for brake light.</a:t>
            </a:r>
          </a:p>
          <a:p>
            <a:endParaRPr lang="en-US" sz="1600" dirty="0">
              <a:latin typeface="Gill Sans MT" panose="020B0502020104020203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Gill Sans MT" panose="020B0502020104020203" pitchFamily="34" charset="0"/>
              </a:rPr>
              <a:t>Officer Michael </a:t>
            </a:r>
            <a:r>
              <a:rPr lang="en-US" sz="2400" dirty="0" err="1" smtClean="0">
                <a:latin typeface="Gill Sans MT" panose="020B0502020104020203" pitchFamily="34" charset="0"/>
              </a:rPr>
              <a:t>Slager</a:t>
            </a:r>
            <a:r>
              <a:rPr lang="en-US" sz="2400" dirty="0" smtClean="0">
                <a:latin typeface="Gill Sans MT" panose="020B0502020104020203" pitchFamily="34" charset="0"/>
              </a:rPr>
              <a:t> shot unarmed, 50-year-old Scott as he fled on foot (after </a:t>
            </a:r>
            <a:r>
              <a:rPr lang="en-US" sz="2400" dirty="0" err="1" smtClean="0">
                <a:latin typeface="Gill Sans MT" panose="020B0502020104020203" pitchFamily="34" charset="0"/>
              </a:rPr>
              <a:t>Tasering</a:t>
            </a:r>
            <a:r>
              <a:rPr lang="en-US" sz="2400" dirty="0" smtClean="0">
                <a:latin typeface="Gill Sans MT" panose="020B0502020104020203" pitchFamily="34" charset="0"/>
              </a:rPr>
              <a:t>). </a:t>
            </a:r>
            <a:endParaRPr lang="en-US" sz="2400" dirty="0" smtClean="0">
              <a:latin typeface="Gill Sans MT" panose="020B0502020104020203" pitchFamily="34" charset="0"/>
            </a:endParaRPr>
          </a:p>
          <a:p>
            <a:endParaRPr lang="en-US" sz="1600" dirty="0">
              <a:latin typeface="Gill Sans MT" panose="020B0502020104020203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err="1" smtClean="0">
                <a:latin typeface="Gill Sans MT" panose="020B0502020104020203" pitchFamily="34" charset="0"/>
              </a:rPr>
              <a:t>Slager</a:t>
            </a:r>
            <a:r>
              <a:rPr lang="en-US" sz="2400" dirty="0" smtClean="0">
                <a:latin typeface="Gill Sans MT" panose="020B0502020104020203" pitchFamily="34" charset="0"/>
              </a:rPr>
              <a:t> fired 8 rounds from behind; Scott was struck by 5.</a:t>
            </a:r>
          </a:p>
          <a:p>
            <a:endParaRPr lang="en-US" sz="1600" dirty="0">
              <a:latin typeface="Gill Sans MT" panose="020B0502020104020203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err="1" smtClean="0">
                <a:latin typeface="Gill Sans MT" panose="020B0502020104020203" pitchFamily="34" charset="0"/>
              </a:rPr>
              <a:t>Slager’s</a:t>
            </a:r>
            <a:r>
              <a:rPr lang="en-US" sz="2400" dirty="0" smtClean="0">
                <a:latin typeface="Gill Sans MT" panose="020B0502020104020203" pitchFamily="34" charset="0"/>
              </a:rPr>
              <a:t> report claimed he had feared for his life &amp; felt threatened.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83013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Outline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48574" y="2196873"/>
            <a:ext cx="8264105" cy="362597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42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WM in intro texts  </a:t>
            </a:r>
            <a:r>
              <a:rPr lang="en-US" altLang="en-US" sz="4200" i="1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(function)</a:t>
            </a: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measurement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(dynamic)</a:t>
            </a: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x complex cognition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(general)</a:t>
            </a:r>
            <a:endParaRPr lang="en-US" altLang="en-US" sz="3600" i="1" kern="0" dirty="0" smtClean="0">
              <a:latin typeface="Gill Sans MT" panose="020B0502020104020203" pitchFamily="34" charset="0"/>
            </a:endParaRP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x simple cognition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(attention)</a:t>
            </a: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x applied decisions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(attention)</a:t>
            </a:r>
            <a:endParaRPr lang="en-US" altLang="en-US" i="1" kern="0" dirty="0" smtClean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573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48574" y="2196873"/>
            <a:ext cx="8264105" cy="362597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STM:  small capacity &amp; rehearsal</a:t>
            </a:r>
          </a:p>
        </p:txBody>
      </p:sp>
    </p:spTree>
    <p:extLst>
      <p:ext uri="{BB962C8B-B14F-4D97-AF65-F5344CB8AC3E}">
        <p14:creationId xmlns:p14="http://schemas.microsoft.com/office/powerpoint/2010/main" val="22440026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575" y="2932981"/>
            <a:ext cx="82641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latin typeface="Gill Sans MT" panose="020B0502020104020203" pitchFamily="34" charset="0"/>
              </a:rPr>
              <a:t>4</a:t>
            </a:r>
            <a:endParaRPr lang="en-US" sz="96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70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575" y="2932981"/>
            <a:ext cx="82641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Gill Sans MT" panose="020B0502020104020203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90390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575" y="2932981"/>
            <a:ext cx="82641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latin typeface="Gill Sans MT" panose="020B0502020104020203" pitchFamily="34" charset="0"/>
              </a:rPr>
              <a:t>2</a:t>
            </a:r>
            <a:endParaRPr lang="en-US" sz="96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7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575" y="2932981"/>
            <a:ext cx="82641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Gill Sans MT" panose="020B0502020104020203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7397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575" y="2932981"/>
            <a:ext cx="82641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Gill Sans MT" panose="020B0502020104020203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5539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575" y="4037159"/>
            <a:ext cx="82641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???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29940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48574" y="2196873"/>
            <a:ext cx="8264105" cy="362597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WM:  maintenance serves ongoing</a:t>
            </a:r>
          </a:p>
        </p:txBody>
      </p:sp>
    </p:spTree>
    <p:extLst>
      <p:ext uri="{BB962C8B-B14F-4D97-AF65-F5344CB8AC3E}">
        <p14:creationId xmlns:p14="http://schemas.microsoft.com/office/powerpoint/2010/main" val="4050461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575" y="2182486"/>
            <a:ext cx="82641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Gill Sans MT" panose="020B0502020104020203" pitchFamily="34" charset="0"/>
              </a:rPr>
              <a:t>Is (4 / 2) + 1 = 3  ??</a:t>
            </a:r>
            <a:endParaRPr lang="en-US" sz="66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8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574" y="3252152"/>
            <a:ext cx="82641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latin typeface="Gill Sans MT" panose="020B0502020104020203" pitchFamily="34" charset="0"/>
              </a:rPr>
              <a:t>F</a:t>
            </a:r>
            <a:endParaRPr lang="en-US" sz="96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43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575" y="2182486"/>
            <a:ext cx="82641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Gill Sans MT" panose="020B0502020104020203" pitchFamily="34" charset="0"/>
              </a:rPr>
              <a:t>Is (3 x 4) - 3 = 8  ??</a:t>
            </a:r>
            <a:endParaRPr lang="en-US" sz="66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17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574" y="3252152"/>
            <a:ext cx="82641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Gill Sans MT" panose="020B0502020104020203" pitchFamily="34" charset="0"/>
              </a:rPr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388851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575" y="2182486"/>
            <a:ext cx="82641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Gill Sans MT" panose="020B0502020104020203" pitchFamily="34" charset="0"/>
              </a:rPr>
              <a:t>Is (8 / 2) + 2 = 6  ??</a:t>
            </a:r>
            <a:endParaRPr lang="en-US" sz="66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19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574" y="3252152"/>
            <a:ext cx="82641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latin typeface="Gill Sans MT" panose="020B0502020104020203" pitchFamily="34" charset="0"/>
              </a:rPr>
              <a:t>H</a:t>
            </a:r>
            <a:endParaRPr lang="en-US" sz="96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3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575" y="2182486"/>
            <a:ext cx="82641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Gill Sans MT" panose="020B0502020104020203" pitchFamily="34" charset="0"/>
              </a:rPr>
              <a:t>Is (5 x 2) - 6 = 3  ??</a:t>
            </a:r>
            <a:endParaRPr lang="en-US" sz="66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68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574" y="3252152"/>
            <a:ext cx="82641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latin typeface="Gill Sans MT" panose="020B0502020104020203" pitchFamily="34" charset="0"/>
              </a:rPr>
              <a:t>R</a:t>
            </a:r>
            <a:endParaRPr lang="en-US" sz="96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92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575" y="4037159"/>
            <a:ext cx="82641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???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54384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60725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97201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839427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975903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74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60725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97201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839427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975903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7506" y="2674195"/>
            <a:ext cx="15441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latin typeface="Gill Sans MT" panose="020B0502020104020203" pitchFamily="34" charset="0"/>
              </a:rPr>
              <a:t>6</a:t>
            </a:r>
            <a:endParaRPr lang="en-US" sz="96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65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300"/>
    </mc:Choice>
    <mc:Fallback xmlns="">
      <p:transition advTm="13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60725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97201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839427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975903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17567" y="2674195"/>
            <a:ext cx="15441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Gill Sans MT" panose="020B0502020104020203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5322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300"/>
    </mc:Choice>
    <mc:Fallback xmlns="">
      <p:transition advTm="13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60725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97201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839427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975903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8213" y="2674195"/>
            <a:ext cx="15441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latin typeface="Gill Sans MT" panose="020B0502020104020203" pitchFamily="34" charset="0"/>
              </a:rPr>
              <a:t>8</a:t>
            </a:r>
            <a:endParaRPr lang="en-US" sz="96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04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300"/>
    </mc:Choice>
    <mc:Fallback xmlns="">
      <p:transition advTm="13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60725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97201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839427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975903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8144" y="2674195"/>
            <a:ext cx="15441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Gill Sans MT" panose="020B0502020104020203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23826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300"/>
    </mc:Choice>
    <mc:Fallback xmlns="">
      <p:transition advTm="13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60725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97201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839427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975903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0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60725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97201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839427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975903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19038" y="2640031"/>
            <a:ext cx="15441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+2</a:t>
            </a:r>
            <a:endParaRPr lang="en-US" sz="9600" dirty="0">
              <a:solidFill>
                <a:srgbClr val="FF0000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30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60725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97201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839427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975903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2374" y="2640031"/>
            <a:ext cx="15441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-3</a:t>
            </a:r>
            <a:endParaRPr lang="en-US" sz="9600" dirty="0">
              <a:solidFill>
                <a:srgbClr val="FF0000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25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60725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97201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839427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975903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1057" y="2640031"/>
            <a:ext cx="15441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-1</a:t>
            </a:r>
            <a:endParaRPr lang="en-US" sz="9600" dirty="0">
              <a:solidFill>
                <a:srgbClr val="FF0000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46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60725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97201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839427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975903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10395" y="2640031"/>
            <a:ext cx="15441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-4</a:t>
            </a:r>
            <a:endParaRPr lang="en-US" sz="9600" dirty="0">
              <a:solidFill>
                <a:srgbClr val="FF0000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88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60725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97201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839427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975903" y="2648309"/>
            <a:ext cx="1621766" cy="1561382"/>
          </a:xfrm>
          <a:prstGeom prst="rect">
            <a:avLst/>
          </a:prstGeom>
          <a:solidFill>
            <a:srgbClr val="E1E1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8575" y="4727272"/>
            <a:ext cx="82641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???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94668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339306"/>
            <a:ext cx="9852026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1949570" y="474453"/>
            <a:ext cx="2544792" cy="388189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37426" y="474453"/>
            <a:ext cx="2656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ill Sans MT" panose="020B0502020104020203" pitchFamily="34" charset="0"/>
              </a:rPr>
              <a:t>Operation Span</a:t>
            </a:r>
            <a:endParaRPr lang="en-US" sz="2800" dirty="0">
              <a:latin typeface="Gill Sans MT" panose="020B05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009955" y="3312540"/>
            <a:ext cx="2484407" cy="362310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43182" y="3283776"/>
            <a:ext cx="2656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Gill Sans MT" panose="020B0502020104020203" pitchFamily="34" charset="0"/>
              </a:rPr>
              <a:t>Symmetry Span</a:t>
            </a:r>
            <a:endParaRPr lang="en-US" sz="2800" dirty="0">
              <a:latin typeface="Gill Sans MT" panose="020B05020201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3800" y="6069125"/>
            <a:ext cx="54041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Gill Sans MT" pitchFamily="34" charset="0"/>
              </a:rPr>
              <a:t>Harrison, T L. et al., (2013). </a:t>
            </a:r>
            <a:r>
              <a:rPr lang="en-US" sz="1000" i="1" dirty="0" smtClean="0">
                <a:latin typeface="Gill Sans MT" pitchFamily="34" charset="0"/>
              </a:rPr>
              <a:t>Psychological Science, 24, 2409-2419. </a:t>
            </a:r>
            <a:endParaRPr lang="en-US" sz="1000" i="1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25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56936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362597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Tx/>
            </a:pPr>
            <a:r>
              <a:rPr lang="en-US" altLang="en-US" sz="4000" kern="0" dirty="0" smtClean="0">
                <a:latin typeface="Gill Sans MT" panose="020B0502020104020203" pitchFamily="34" charset="0"/>
              </a:rPr>
              <a:t>Function:  </a:t>
            </a:r>
            <a:r>
              <a:rPr lang="en-US" altLang="en-US" sz="3600" kern="0" dirty="0" smtClean="0">
                <a:latin typeface="Gill Sans MT" panose="020B0502020104020203" pitchFamily="34" charset="0"/>
              </a:rPr>
              <a:t>individual differences</a:t>
            </a:r>
          </a:p>
          <a:p>
            <a:pPr marL="457200" lvl="1" indent="0">
              <a:buClrTx/>
              <a:buNone/>
            </a:pPr>
            <a:endParaRPr lang="en-US" altLang="en-US" sz="3600" kern="0" dirty="0" smtClean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4381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23" y="1706580"/>
            <a:ext cx="4076700" cy="407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144856" y="2925780"/>
            <a:ext cx="762000" cy="36115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202256" y="2925780"/>
            <a:ext cx="685800" cy="361156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135456" y="4449780"/>
            <a:ext cx="762000" cy="381000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oon 16"/>
          <p:cNvSpPr/>
          <p:nvPr/>
        </p:nvSpPr>
        <p:spPr>
          <a:xfrm rot="16200000">
            <a:off x="1674430" y="3760151"/>
            <a:ext cx="1684054" cy="2590801"/>
          </a:xfrm>
          <a:prstGeom prst="moon">
            <a:avLst>
              <a:gd name="adj" fmla="val 3875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oon 20"/>
          <p:cNvSpPr/>
          <p:nvPr/>
        </p:nvSpPr>
        <p:spPr>
          <a:xfrm rot="2220359">
            <a:off x="651553" y="1517571"/>
            <a:ext cx="1480817" cy="2641795"/>
          </a:xfrm>
          <a:prstGeom prst="moon">
            <a:avLst>
              <a:gd name="adj" fmla="val 2919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oon 21"/>
          <p:cNvSpPr/>
          <p:nvPr/>
        </p:nvSpPr>
        <p:spPr>
          <a:xfrm rot="8202227">
            <a:off x="2915962" y="1398104"/>
            <a:ext cx="1480817" cy="2641795"/>
          </a:xfrm>
          <a:prstGeom prst="moon">
            <a:avLst>
              <a:gd name="adj" fmla="val 3480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525856" y="5287980"/>
            <a:ext cx="20409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dirty="0" smtClean="0"/>
              <a:t>Adapted from source: Wikimedia Commons</a:t>
            </a:r>
            <a:endParaRPr lang="en-US" sz="800" i="1" dirty="0"/>
          </a:p>
        </p:txBody>
      </p:sp>
      <p:sp>
        <p:nvSpPr>
          <p:cNvPr id="18" name="TextBox 17"/>
          <p:cNvSpPr txBox="1"/>
          <p:nvPr/>
        </p:nvSpPr>
        <p:spPr>
          <a:xfrm rot="19008357">
            <a:off x="793775" y="2653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(7+5) / 3 = ?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rot="2270328">
            <a:off x="2395355" y="2689352"/>
            <a:ext cx="2048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See Jack run.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566" y="4369781"/>
            <a:ext cx="883920" cy="68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2028776" y="3459180"/>
            <a:ext cx="990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WMC</a:t>
            </a:r>
          </a:p>
        </p:txBody>
      </p:sp>
      <p:grpSp>
        <p:nvGrpSpPr>
          <p:cNvPr id="29" name="Group 28"/>
          <p:cNvGrpSpPr/>
          <p:nvPr/>
        </p:nvGrpSpPr>
        <p:grpSpPr>
          <a:xfrm flipH="1">
            <a:off x="5353835" y="2697180"/>
            <a:ext cx="3203575" cy="1828800"/>
            <a:chOff x="377825" y="2438400"/>
            <a:chExt cx="3203575" cy="1828800"/>
          </a:xfrm>
        </p:grpSpPr>
        <p:cxnSp>
          <p:nvCxnSpPr>
            <p:cNvPr id="30" name="AutoShape 18"/>
            <p:cNvCxnSpPr>
              <a:cxnSpLocks noChangeShapeType="1"/>
              <a:stCxn id="33" idx="2"/>
              <a:endCxn id="36" idx="3"/>
            </p:cNvCxnSpPr>
            <p:nvPr/>
          </p:nvCxnSpPr>
          <p:spPr bwMode="auto">
            <a:xfrm flipH="1" flipV="1">
              <a:off x="1825625" y="3368675"/>
              <a:ext cx="457200" cy="2063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AutoShape 19"/>
            <p:cNvCxnSpPr>
              <a:cxnSpLocks noChangeShapeType="1"/>
              <a:stCxn id="33" idx="2"/>
              <a:endCxn id="38" idx="3"/>
            </p:cNvCxnSpPr>
            <p:nvPr/>
          </p:nvCxnSpPr>
          <p:spPr bwMode="auto">
            <a:xfrm flipH="1">
              <a:off x="1825625" y="3389313"/>
              <a:ext cx="457200" cy="64928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2" name="Group 25"/>
            <p:cNvGrpSpPr/>
            <p:nvPr/>
          </p:nvGrpSpPr>
          <p:grpSpPr>
            <a:xfrm>
              <a:off x="377825" y="2438400"/>
              <a:ext cx="3203575" cy="1828800"/>
              <a:chOff x="377825" y="2438400"/>
              <a:chExt cx="3203575" cy="1828800"/>
            </a:xfrm>
          </p:grpSpPr>
          <p:sp>
            <p:nvSpPr>
              <p:cNvPr id="33" name="Oval 3"/>
              <p:cNvSpPr>
                <a:spLocks noChangeArrowheads="1"/>
              </p:cNvSpPr>
              <p:nvPr/>
            </p:nvSpPr>
            <p:spPr bwMode="auto">
              <a:xfrm>
                <a:off x="2282825" y="2740025"/>
                <a:ext cx="1298575" cy="1298575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Text Box 4"/>
              <p:cNvSpPr txBox="1">
                <a:spLocks noChangeArrowheads="1"/>
              </p:cNvSpPr>
              <p:nvPr/>
            </p:nvSpPr>
            <p:spPr bwMode="auto">
              <a:xfrm>
                <a:off x="2436813" y="3195935"/>
                <a:ext cx="99060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400" dirty="0">
                    <a:latin typeface="Arial" charset="0"/>
                  </a:rPr>
                  <a:t>WMC</a:t>
                </a:r>
              </a:p>
            </p:txBody>
          </p:sp>
          <p:sp>
            <p:nvSpPr>
              <p:cNvPr id="35" name="Rectangle 5"/>
              <p:cNvSpPr>
                <a:spLocks noChangeArrowheads="1"/>
              </p:cNvSpPr>
              <p:nvPr/>
            </p:nvSpPr>
            <p:spPr bwMode="auto">
              <a:xfrm>
                <a:off x="377825" y="2438400"/>
                <a:ext cx="1447800" cy="4572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Text Box 6"/>
              <p:cNvSpPr txBox="1">
                <a:spLocks noChangeArrowheads="1"/>
              </p:cNvSpPr>
              <p:nvPr/>
            </p:nvSpPr>
            <p:spPr bwMode="auto">
              <a:xfrm>
                <a:off x="530225" y="2498725"/>
                <a:ext cx="1143000" cy="3667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Arial" charset="0"/>
                  </a:rPr>
                  <a:t>operspan</a:t>
                </a:r>
              </a:p>
            </p:txBody>
          </p:sp>
          <p:sp>
            <p:nvSpPr>
              <p:cNvPr id="37" name="Rectangle 7"/>
              <p:cNvSpPr>
                <a:spLocks noChangeArrowheads="1"/>
              </p:cNvSpPr>
              <p:nvPr/>
            </p:nvSpPr>
            <p:spPr bwMode="auto">
              <a:xfrm>
                <a:off x="377825" y="3140075"/>
                <a:ext cx="1447800" cy="4572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Text Box 8"/>
              <p:cNvSpPr txBox="1">
                <a:spLocks noChangeArrowheads="1"/>
              </p:cNvSpPr>
              <p:nvPr/>
            </p:nvSpPr>
            <p:spPr bwMode="auto">
              <a:xfrm>
                <a:off x="530225" y="3200400"/>
                <a:ext cx="1143000" cy="3667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Arial" charset="0"/>
                  </a:rPr>
                  <a:t>readspan</a:t>
                </a:r>
              </a:p>
            </p:txBody>
          </p:sp>
          <p:sp>
            <p:nvSpPr>
              <p:cNvPr id="39" name="Rectangle 9"/>
              <p:cNvSpPr>
                <a:spLocks noChangeArrowheads="1"/>
              </p:cNvSpPr>
              <p:nvPr/>
            </p:nvSpPr>
            <p:spPr bwMode="auto">
              <a:xfrm>
                <a:off x="377825" y="3810000"/>
                <a:ext cx="1447800" cy="4572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Text Box 10"/>
              <p:cNvSpPr txBox="1">
                <a:spLocks noChangeArrowheads="1"/>
              </p:cNvSpPr>
              <p:nvPr/>
            </p:nvSpPr>
            <p:spPr bwMode="auto">
              <a:xfrm>
                <a:off x="530225" y="3870325"/>
                <a:ext cx="1219200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dirty="0" err="1" smtClean="0">
                    <a:latin typeface="Arial" charset="0"/>
                  </a:rPr>
                  <a:t>rota</a:t>
                </a:r>
                <a:r>
                  <a:rPr lang="en-US" sz="1800" dirty="0" err="1" smtClean="0">
                    <a:latin typeface="Arial" charset="0"/>
                  </a:rPr>
                  <a:t>span</a:t>
                </a:r>
                <a:endParaRPr lang="en-US" sz="1800" dirty="0">
                  <a:latin typeface="Arial" charset="0"/>
                </a:endParaRPr>
              </a:p>
            </p:txBody>
          </p:sp>
          <p:cxnSp>
            <p:nvCxnSpPr>
              <p:cNvPr id="41" name="AutoShape 17"/>
              <p:cNvCxnSpPr>
                <a:cxnSpLocks noChangeShapeType="1"/>
                <a:stCxn id="33" idx="2"/>
                <a:endCxn id="35" idx="3"/>
              </p:cNvCxnSpPr>
              <p:nvPr/>
            </p:nvCxnSpPr>
            <p:spPr bwMode="auto">
              <a:xfrm flipH="1" flipV="1">
                <a:off x="1825625" y="2667000"/>
                <a:ext cx="457200" cy="72231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43" name="Right Arrow 42"/>
          <p:cNvSpPr/>
          <p:nvPr/>
        </p:nvSpPr>
        <p:spPr>
          <a:xfrm>
            <a:off x="4166556" y="3306780"/>
            <a:ext cx="1066800" cy="685800"/>
          </a:xfrm>
          <a:prstGeom prst="rightArrow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48574" y="56936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Measurement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41544" y="5124082"/>
            <a:ext cx="42158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 smtClean="0">
                <a:latin typeface="Gill Sans MT" panose="020B0502020104020203" pitchFamily="34" charset="0"/>
              </a:rPr>
              <a:t>Latent Variables</a:t>
            </a:r>
            <a:endParaRPr lang="en-US" sz="44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5503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Outline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48574" y="2196873"/>
            <a:ext cx="8264105" cy="362597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42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WM in intro texts  </a:t>
            </a:r>
            <a:r>
              <a:rPr lang="en-US" altLang="en-US" sz="4200" i="1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(function)</a:t>
            </a:r>
          </a:p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42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WM measurement  </a:t>
            </a:r>
            <a:r>
              <a:rPr lang="en-US" altLang="en-US" sz="4200" i="1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(dynamic)</a:t>
            </a: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x complex cognition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(general)</a:t>
            </a:r>
            <a:endParaRPr lang="en-US" altLang="en-US" sz="3600" i="1" kern="0" dirty="0" smtClean="0">
              <a:latin typeface="Gill Sans MT" panose="020B0502020104020203" pitchFamily="34" charset="0"/>
            </a:endParaRP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x simple cognition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(attention)</a:t>
            </a: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x applied decisions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(attention)</a:t>
            </a:r>
            <a:endParaRPr lang="en-US" altLang="en-US" i="1" kern="0" dirty="0" smtClean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2398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722443"/>
            <a:ext cx="8264105" cy="42251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Reading &amp; speech comprehension</a:t>
            </a:r>
          </a:p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Learning:  spelling, vocab, programming</a:t>
            </a:r>
          </a:p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Note-taking</a:t>
            </a:r>
          </a:p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Essay writing</a:t>
            </a:r>
          </a:p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SAT scores</a:t>
            </a:r>
          </a:p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Important and </a:t>
            </a:r>
            <a:r>
              <a:rPr lang="en-US" altLang="en-US" sz="3600" u="sng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General</a:t>
            </a:r>
          </a:p>
        </p:txBody>
      </p:sp>
    </p:spTree>
    <p:extLst>
      <p:ext uri="{BB962C8B-B14F-4D97-AF65-F5344CB8AC3E}">
        <p14:creationId xmlns:p14="http://schemas.microsoft.com/office/powerpoint/2010/main" val="28735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2251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40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How general ?</a:t>
            </a:r>
          </a:p>
          <a:p>
            <a:endParaRPr lang="en-US" altLang="en-US" sz="1400" kern="0" dirty="0">
              <a:latin typeface="Gill Sans MT" panose="020B0502020104020203" pitchFamily="34" charset="0"/>
            </a:endParaRPr>
          </a:p>
          <a:p>
            <a:r>
              <a:rPr lang="en-US" altLang="en-US" sz="4000" kern="0" dirty="0" smtClean="0">
                <a:latin typeface="Gill Sans MT" panose="020B0502020104020203" pitchFamily="34" charset="0"/>
              </a:rPr>
              <a:t>Predicts VSAT &amp; MSAT</a:t>
            </a:r>
          </a:p>
          <a:p>
            <a:pPr lvl="1"/>
            <a:r>
              <a:rPr lang="en-US" altLang="en-US" sz="3600" kern="0" dirty="0">
                <a:latin typeface="Gill Sans MT" panose="020B0502020104020203" pitchFamily="34" charset="0"/>
              </a:rPr>
              <a:t> </a:t>
            </a:r>
            <a:r>
              <a:rPr lang="en-US" altLang="en-US" sz="3600" kern="0" dirty="0" smtClean="0">
                <a:latin typeface="Gill Sans MT" panose="020B0502020104020203" pitchFamily="34" charset="0"/>
              </a:rPr>
              <a:t>operation vs. reading span</a:t>
            </a:r>
          </a:p>
        </p:txBody>
      </p:sp>
    </p:spTree>
    <p:extLst>
      <p:ext uri="{BB962C8B-B14F-4D97-AF65-F5344CB8AC3E}">
        <p14:creationId xmlns:p14="http://schemas.microsoft.com/office/powerpoint/2010/main" val="310645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2251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40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How general ?</a:t>
            </a:r>
          </a:p>
          <a:p>
            <a:endParaRPr lang="en-US" altLang="en-US" sz="1400" kern="0" dirty="0">
              <a:latin typeface="Gill Sans MT" panose="020B0502020104020203" pitchFamily="34" charset="0"/>
            </a:endParaRPr>
          </a:p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40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Predicts VSAT &amp; MSAT</a:t>
            </a:r>
          </a:p>
          <a:p>
            <a:pPr lvl="1">
              <a:buClr>
                <a:schemeClr val="bg1">
                  <a:lumMod val="65000"/>
                </a:schemeClr>
              </a:buClr>
            </a:pPr>
            <a:r>
              <a:rPr lang="en-US" altLang="en-US" sz="3600" kern="0" dirty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altLang="en-US" sz="36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operation vs. reading span</a:t>
            </a:r>
          </a:p>
          <a:p>
            <a:r>
              <a:rPr lang="en-US" altLang="en-US" sz="4000" kern="0" dirty="0" smtClean="0">
                <a:latin typeface="Gill Sans MT" panose="020B0502020104020203" pitchFamily="34" charset="0"/>
              </a:rPr>
              <a:t>Predicts non-verbal intelligence (</a:t>
            </a:r>
            <a:r>
              <a:rPr lang="en-US" altLang="en-US" sz="4000" i="1" kern="0" dirty="0" err="1" smtClean="0">
                <a:latin typeface="Gill Sans MT" panose="020B0502020104020203" pitchFamily="34" charset="0"/>
              </a:rPr>
              <a:t>Gf</a:t>
            </a:r>
            <a:r>
              <a:rPr lang="en-US" altLang="en-US" sz="4000" kern="0" dirty="0" smtClean="0">
                <a:latin typeface="Gill Sans MT" panose="020B05020201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7644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2251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Engle et al. (1999,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JEPG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  <a:endParaRPr lang="en-US" altLang="en-US" sz="3600" kern="0" dirty="0" smtClean="0">
              <a:latin typeface="Gill Sans MT" panose="020B05020201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6718" y="2804884"/>
            <a:ext cx="3579962" cy="371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3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2251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Engle et al. (1999,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JEPG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  <a:endParaRPr lang="en-US" altLang="en-US" sz="3600" kern="0" dirty="0" smtClean="0">
              <a:latin typeface="Gill Sans MT" panose="020B05020201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440" y="1506554"/>
            <a:ext cx="7936301" cy="592065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4364966" y="2717321"/>
            <a:ext cx="4071668" cy="828136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149970" y="3424687"/>
            <a:ext cx="672860" cy="465826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710023" y="3769743"/>
            <a:ext cx="301924" cy="215661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710023" y="5124091"/>
            <a:ext cx="439947" cy="163901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459857" y="6120155"/>
            <a:ext cx="3976777" cy="30652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8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2251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Engle et al. (1999,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JEPG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  <a:endParaRPr lang="en-US" altLang="en-US" sz="3600" kern="0" dirty="0" smtClean="0">
              <a:latin typeface="Gill Sans MT" panose="020B05020201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440" y="1506554"/>
            <a:ext cx="7936301" cy="59206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4364966" y="2717321"/>
            <a:ext cx="4071668" cy="828136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49970" y="3424687"/>
            <a:ext cx="672860" cy="465826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459857" y="6120155"/>
            <a:ext cx="3976777" cy="30652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22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2251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Engle et al. (1999,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JEPG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  <a:endParaRPr lang="en-US" altLang="en-US" sz="3600" kern="0" dirty="0" smtClean="0">
              <a:latin typeface="Gill Sans MT" panose="020B05020201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440" y="1506554"/>
            <a:ext cx="7936301" cy="5920656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 bwMode="auto">
          <a:xfrm>
            <a:off x="4632385" y="3683479"/>
            <a:ext cx="491706" cy="47445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2251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40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How general ?</a:t>
            </a:r>
          </a:p>
          <a:p>
            <a:endParaRPr lang="en-US" altLang="en-US" sz="1400" kern="0" dirty="0">
              <a:latin typeface="Gill Sans MT" panose="020B0502020104020203" pitchFamily="34" charset="0"/>
            </a:endParaRPr>
          </a:p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40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Predicts VSAT &amp; MSAT</a:t>
            </a:r>
          </a:p>
          <a:p>
            <a:pPr lvl="1">
              <a:buClr>
                <a:schemeClr val="bg1">
                  <a:lumMod val="65000"/>
                </a:schemeClr>
              </a:buClr>
            </a:pPr>
            <a:r>
              <a:rPr lang="en-US" altLang="en-US" sz="3600" kern="0" dirty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altLang="en-US" sz="36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operation vs. reading span</a:t>
            </a:r>
          </a:p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40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Predicts non-verbal intelligence (</a:t>
            </a:r>
            <a:r>
              <a:rPr lang="en-US" altLang="en-US" sz="4000" i="1" kern="0" dirty="0" err="1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Gf</a:t>
            </a:r>
            <a:r>
              <a:rPr lang="en-US" altLang="en-US" sz="40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)</a:t>
            </a:r>
          </a:p>
          <a:p>
            <a:r>
              <a:rPr lang="en-US" altLang="en-US" sz="4000" kern="0" dirty="0" smtClean="0">
                <a:latin typeface="Gill Sans MT" panose="020B0502020104020203" pitchFamily="34" charset="0"/>
              </a:rPr>
              <a:t>Verbal vs. visuospatial WM </a:t>
            </a:r>
            <a:r>
              <a:rPr lang="en-US" altLang="en-US" kern="0" dirty="0" smtClean="0">
                <a:latin typeface="Gill Sans MT" panose="020B0502020104020203" pitchFamily="34" charset="0"/>
              </a:rPr>
              <a:t>(&amp; STM)</a:t>
            </a:r>
          </a:p>
        </p:txBody>
      </p:sp>
    </p:spTree>
    <p:extLst>
      <p:ext uri="{BB962C8B-B14F-4D97-AF65-F5344CB8AC3E}">
        <p14:creationId xmlns:p14="http://schemas.microsoft.com/office/powerpoint/2010/main" val="80096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2251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Kane et al. (2004,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JEPG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  <a:endParaRPr lang="en-US" altLang="en-US" sz="3600" kern="0" dirty="0" smtClean="0">
              <a:latin typeface="Gill Sans MT" panose="020B05020201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777" y="2567441"/>
            <a:ext cx="5784010" cy="38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09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2251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Kane et al. (2004,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JEPG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  <a:endParaRPr lang="en-US" altLang="en-US" sz="3600" kern="0" dirty="0" smtClean="0">
              <a:latin typeface="Gill Sans MT" panose="020B05020201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216" y="2708657"/>
            <a:ext cx="7041987" cy="3670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7" name="Rectangle 6"/>
          <p:cNvSpPr/>
          <p:nvPr/>
        </p:nvSpPr>
        <p:spPr bwMode="auto">
          <a:xfrm>
            <a:off x="3295291" y="4114800"/>
            <a:ext cx="2165230" cy="681487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415396" y="4390845"/>
            <a:ext cx="655608" cy="47445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116128" y="4451230"/>
            <a:ext cx="629729" cy="345057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04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2251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Kane et al. (2004,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JEPG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  <a:endParaRPr lang="en-US" altLang="en-US" sz="3600" kern="0" dirty="0" smtClean="0">
              <a:latin typeface="Gill Sans MT" panose="020B05020201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216" y="2708657"/>
            <a:ext cx="7041987" cy="36703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3295291" y="4114800"/>
            <a:ext cx="2165230" cy="681487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22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2251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Kane et al. (2004,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JEPG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  <a:endParaRPr lang="en-US" altLang="en-US" sz="3600" kern="0" dirty="0" smtClean="0">
              <a:latin typeface="Gill Sans MT" panose="020B05020201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216" y="2708657"/>
            <a:ext cx="7041987" cy="367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10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2251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Kane et al. (2004,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JEPG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  <a:endParaRPr lang="en-US" altLang="en-US" sz="3600" kern="0" dirty="0" smtClean="0">
              <a:latin typeface="Gill Sans MT" panose="020B05020201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216" y="2708657"/>
            <a:ext cx="7041987" cy="36703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3295291" y="4114800"/>
            <a:ext cx="2165230" cy="681487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988" y="4414439"/>
            <a:ext cx="2110480" cy="67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05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2"/>
            <a:ext cx="8264105" cy="466973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40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How general ?</a:t>
            </a:r>
          </a:p>
          <a:p>
            <a:endParaRPr lang="en-US" altLang="en-US" sz="1400" kern="0" dirty="0">
              <a:latin typeface="Gill Sans MT" panose="020B0502020104020203" pitchFamily="34" charset="0"/>
            </a:endParaRPr>
          </a:p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40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Predicts VSAT &amp; MSAT</a:t>
            </a:r>
          </a:p>
          <a:p>
            <a:pPr lvl="1">
              <a:buClr>
                <a:schemeClr val="bg1">
                  <a:lumMod val="65000"/>
                </a:schemeClr>
              </a:buClr>
            </a:pPr>
            <a:r>
              <a:rPr lang="en-US" altLang="en-US" sz="3600" kern="0" dirty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altLang="en-US" sz="36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operation vs. reading span</a:t>
            </a:r>
          </a:p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40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Predicts non-verbal intelligence (</a:t>
            </a:r>
            <a:r>
              <a:rPr lang="en-US" altLang="en-US" sz="4000" i="1" kern="0" dirty="0" err="1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Gf</a:t>
            </a:r>
            <a:r>
              <a:rPr lang="en-US" altLang="en-US" sz="40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)</a:t>
            </a:r>
          </a:p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40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Verbal vs. visuospatial WM </a:t>
            </a:r>
            <a:r>
              <a:rPr lang="en-US" altLang="en-US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(&amp; STM)</a:t>
            </a:r>
          </a:p>
          <a:p>
            <a:r>
              <a:rPr lang="en-US" altLang="en-US" sz="4000" kern="0" dirty="0" smtClean="0">
                <a:latin typeface="Gill Sans MT" panose="020B0502020104020203" pitchFamily="34" charset="0"/>
              </a:rPr>
              <a:t>Child Prodigies</a:t>
            </a:r>
          </a:p>
        </p:txBody>
      </p:sp>
    </p:spTree>
    <p:extLst>
      <p:ext uri="{BB962C8B-B14F-4D97-AF65-F5344CB8AC3E}">
        <p14:creationId xmlns:p14="http://schemas.microsoft.com/office/powerpoint/2010/main" val="44445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2251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Ruthsatz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&amp; </a:t>
            </a:r>
            <a:r>
              <a:rPr lang="en-US" altLang="en-US" sz="3600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Urbach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(2012,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Intelligence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  <a:endParaRPr lang="en-US" altLang="en-US" sz="3600" kern="0" dirty="0" smtClean="0"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364966" y="2717321"/>
            <a:ext cx="4071668" cy="828136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49970" y="3424687"/>
            <a:ext cx="672860" cy="465826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459857" y="6120155"/>
            <a:ext cx="3976777" cy="30652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535" y="2587312"/>
            <a:ext cx="6987635" cy="357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2251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Ruthsatz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&amp; </a:t>
            </a:r>
            <a:r>
              <a:rPr lang="en-US" altLang="en-US" sz="3600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Urbach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(2012,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Intelligence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  <a:endParaRPr lang="en-US" altLang="en-US" sz="3600" kern="0" dirty="0" smtClean="0"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364966" y="2717321"/>
            <a:ext cx="4071668" cy="828136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49970" y="3424687"/>
            <a:ext cx="672860" cy="465826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459857" y="6120155"/>
            <a:ext cx="3976777" cy="30652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88117"/>
              </p:ext>
            </p:extLst>
          </p:nvPr>
        </p:nvGraphicFramePr>
        <p:xfrm>
          <a:off x="882502" y="2604698"/>
          <a:ext cx="6794204" cy="370840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88289"/>
                <a:gridCol w="1648046"/>
                <a:gridCol w="1562986"/>
                <a:gridCol w="159488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Prodigy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SB</a:t>
                      </a:r>
                      <a:r>
                        <a:rPr lang="en-US" baseline="0" dirty="0" smtClean="0">
                          <a:latin typeface="Gill Sans MT" panose="020B0502020104020203" pitchFamily="34" charset="0"/>
                        </a:rPr>
                        <a:t> </a:t>
                      </a:r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Full IQ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SB 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Gf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SB WM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1 Music / Gastro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96 %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92 %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2 Music / Vis</a:t>
                      </a:r>
                      <a:r>
                        <a:rPr lang="en-US" baseline="0" dirty="0" smtClean="0">
                          <a:latin typeface="Gill Sans MT" panose="020B0502020104020203" pitchFamily="34" charset="0"/>
                        </a:rPr>
                        <a:t> Art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--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91 %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3 Music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90 %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66 %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4 Music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97</a:t>
                      </a:r>
                      <a:r>
                        <a:rPr lang="en-US" baseline="0" dirty="0" smtClean="0">
                          <a:latin typeface="Gill Sans MT" panose="020B0502020104020203" pitchFamily="34" charset="0"/>
                        </a:rPr>
                        <a:t> %</a:t>
                      </a:r>
                      <a:r>
                        <a:rPr lang="en-US" baseline="0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99</a:t>
                      </a:r>
                      <a:r>
                        <a:rPr lang="en-US" baseline="0" dirty="0" smtClean="0">
                          <a:latin typeface="Gill Sans MT" panose="020B0502020104020203" pitchFamily="34" charset="0"/>
                        </a:rPr>
                        <a:t> %</a:t>
                      </a:r>
                      <a:r>
                        <a:rPr lang="en-US" baseline="0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5 Music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92 %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92 %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6 Music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70 %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58 %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7 Vis Art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79 %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50 %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u="sng" dirty="0" smtClean="0">
                          <a:latin typeface="Gill Sans MT" panose="020B0502020104020203" pitchFamily="34" charset="0"/>
                        </a:rPr>
                        <a:t>8 Mathematics</a:t>
                      </a:r>
                      <a:endParaRPr lang="en-US" u="sng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>
                          <a:latin typeface="Gill Sans MT" panose="020B0502020104020203" pitchFamily="34" charset="0"/>
                        </a:rPr>
                        <a:t>98 %</a:t>
                      </a:r>
                      <a:r>
                        <a:rPr lang="en-US" u="sng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u="sng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>
                          <a:latin typeface="Gill Sans MT" panose="020B0502020104020203" pitchFamily="34" charset="0"/>
                        </a:rPr>
                        <a:t>88 %</a:t>
                      </a:r>
                      <a:r>
                        <a:rPr lang="en-US" u="sng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u="sng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u="sng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Gill Sans MT" panose="020B0502020104020203" pitchFamily="34" charset="0"/>
                        </a:rPr>
                        <a:t>MEAN</a:t>
                      </a:r>
                      <a:endParaRPr lang="en-US" b="1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Gill Sans MT" panose="020B0502020104020203" pitchFamily="34" charset="0"/>
                        </a:rPr>
                        <a:t>88.9 %</a:t>
                      </a:r>
                      <a:r>
                        <a:rPr lang="en-US" b="1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b="1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Gill Sans MT" panose="020B0502020104020203" pitchFamily="34" charset="0"/>
                        </a:rPr>
                        <a:t>79.5 %</a:t>
                      </a:r>
                      <a:r>
                        <a:rPr lang="en-US" b="1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b="1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27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2251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Ruthsatz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&amp; </a:t>
            </a:r>
            <a:r>
              <a:rPr lang="en-US" altLang="en-US" sz="3600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Urbach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(2012,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Intelligence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  <a:endParaRPr lang="en-US" altLang="en-US" sz="3600" kern="0" dirty="0" smtClean="0"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364966" y="2717321"/>
            <a:ext cx="4071668" cy="828136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49970" y="3424687"/>
            <a:ext cx="672860" cy="465826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459857" y="6120155"/>
            <a:ext cx="3976777" cy="30652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033093"/>
              </p:ext>
            </p:extLst>
          </p:nvPr>
        </p:nvGraphicFramePr>
        <p:xfrm>
          <a:off x="882502" y="2604698"/>
          <a:ext cx="6794204" cy="370840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988289"/>
                <a:gridCol w="1648046"/>
                <a:gridCol w="1562986"/>
                <a:gridCol w="159488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Prodigy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SB</a:t>
                      </a:r>
                      <a:r>
                        <a:rPr lang="en-US" baseline="0" dirty="0" smtClean="0">
                          <a:latin typeface="Gill Sans MT" panose="020B0502020104020203" pitchFamily="34" charset="0"/>
                        </a:rPr>
                        <a:t> </a:t>
                      </a:r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Full IQ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SB 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Gf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SB WM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1 Music / Gastro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96 %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92 %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99.9 %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2 Music / Vis</a:t>
                      </a:r>
                      <a:r>
                        <a:rPr lang="en-US" baseline="0" dirty="0" smtClean="0">
                          <a:latin typeface="Gill Sans MT" panose="020B0502020104020203" pitchFamily="34" charset="0"/>
                        </a:rPr>
                        <a:t> Art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--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91 %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99.9 %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3 Music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90 %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66 %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99.7 %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4 Music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97</a:t>
                      </a:r>
                      <a:r>
                        <a:rPr lang="en-US" baseline="0" dirty="0" smtClean="0">
                          <a:latin typeface="Gill Sans MT" panose="020B0502020104020203" pitchFamily="34" charset="0"/>
                        </a:rPr>
                        <a:t> %</a:t>
                      </a:r>
                      <a:r>
                        <a:rPr lang="en-US" baseline="0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99</a:t>
                      </a:r>
                      <a:r>
                        <a:rPr lang="en-US" baseline="0" dirty="0" smtClean="0">
                          <a:latin typeface="Gill Sans MT" panose="020B0502020104020203" pitchFamily="34" charset="0"/>
                        </a:rPr>
                        <a:t> %</a:t>
                      </a:r>
                      <a:r>
                        <a:rPr lang="en-US" baseline="0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99.9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 %</a:t>
                      </a:r>
                      <a:r>
                        <a:rPr lang="en-US" baseline="0" dirty="0" err="1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5 Music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92 %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92 %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99.9 %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6 Music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70 %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58 %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99.9 %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7 Vis Art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79 %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Gill Sans MT" panose="020B0502020104020203" pitchFamily="34" charset="0"/>
                        </a:rPr>
                        <a:t>50 %</a:t>
                      </a:r>
                      <a:r>
                        <a:rPr lang="en-US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99.0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 %</a:t>
                      </a:r>
                      <a:r>
                        <a:rPr lang="en-US" baseline="0" dirty="0" err="1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ile</a:t>
                      </a:r>
                      <a:endParaRPr lang="en-US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u="sng" dirty="0" smtClean="0">
                          <a:latin typeface="Gill Sans MT" panose="020B0502020104020203" pitchFamily="34" charset="0"/>
                        </a:rPr>
                        <a:t>8 Mathematics</a:t>
                      </a:r>
                      <a:endParaRPr lang="en-US" u="sng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>
                          <a:latin typeface="Gill Sans MT" panose="020B0502020104020203" pitchFamily="34" charset="0"/>
                        </a:rPr>
                        <a:t>98 %</a:t>
                      </a:r>
                      <a:r>
                        <a:rPr lang="en-US" u="sng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u="sng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>
                          <a:latin typeface="Gill Sans MT" panose="020B0502020104020203" pitchFamily="34" charset="0"/>
                        </a:rPr>
                        <a:t>88 %</a:t>
                      </a:r>
                      <a:r>
                        <a:rPr lang="en-US" u="sng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u="sng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99.9 %</a:t>
                      </a:r>
                      <a:r>
                        <a:rPr lang="en-US" u="sng" dirty="0" err="1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ile</a:t>
                      </a:r>
                      <a:endParaRPr lang="en-US" u="sng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Gill Sans MT" panose="020B0502020104020203" pitchFamily="34" charset="0"/>
                        </a:rPr>
                        <a:t>MEAN</a:t>
                      </a:r>
                      <a:endParaRPr lang="en-US" b="1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Gill Sans MT" panose="020B0502020104020203" pitchFamily="34" charset="0"/>
                        </a:rPr>
                        <a:t>88.9 %</a:t>
                      </a:r>
                      <a:r>
                        <a:rPr lang="en-US" b="1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b="1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Gill Sans MT" panose="020B0502020104020203" pitchFamily="34" charset="0"/>
                        </a:rPr>
                        <a:t>79.5 %</a:t>
                      </a:r>
                      <a:r>
                        <a:rPr lang="en-US" b="1" dirty="0" err="1" smtClean="0">
                          <a:latin typeface="Gill Sans MT" panose="020B0502020104020203" pitchFamily="34" charset="0"/>
                        </a:rPr>
                        <a:t>ile</a:t>
                      </a:r>
                      <a:endParaRPr lang="en-US" b="1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99.8 %</a:t>
                      </a:r>
                      <a:r>
                        <a:rPr lang="en-US" b="1" dirty="0" err="1" smtClean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ile</a:t>
                      </a:r>
                      <a:endParaRPr lang="en-US" b="1" dirty="0">
                        <a:solidFill>
                          <a:srgbClr val="FF0000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131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2"/>
            <a:ext cx="8264105" cy="462660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40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How general ?  </a:t>
            </a:r>
          </a:p>
          <a:p>
            <a:endParaRPr lang="en-US" altLang="en-US" sz="1400" kern="0" dirty="0">
              <a:latin typeface="Gill Sans MT" panose="020B0502020104020203" pitchFamily="34" charset="0"/>
            </a:endParaRPr>
          </a:p>
          <a:p>
            <a:pPr>
              <a:buClrTx/>
            </a:pPr>
            <a:r>
              <a:rPr lang="en-US" altLang="en-US" sz="4000" kern="0" dirty="0" smtClean="0">
                <a:latin typeface="Gill Sans MT" panose="020B0502020104020203" pitchFamily="34" charset="0"/>
              </a:rPr>
              <a:t>Predicts VSAT &amp; MSAT</a:t>
            </a:r>
          </a:p>
          <a:p>
            <a:pPr lvl="1">
              <a:buClrTx/>
            </a:pPr>
            <a:r>
              <a:rPr lang="en-US" altLang="en-US" sz="3600" kern="0" dirty="0">
                <a:latin typeface="Gill Sans MT" panose="020B0502020104020203" pitchFamily="34" charset="0"/>
              </a:rPr>
              <a:t> </a:t>
            </a:r>
            <a:r>
              <a:rPr lang="en-US" altLang="en-US" sz="3600" kern="0" dirty="0" smtClean="0">
                <a:latin typeface="Gill Sans MT" panose="020B0502020104020203" pitchFamily="34" charset="0"/>
              </a:rPr>
              <a:t>operation vs. reading span</a:t>
            </a:r>
          </a:p>
          <a:p>
            <a:pPr>
              <a:buClrTx/>
            </a:pPr>
            <a:r>
              <a:rPr lang="en-US" altLang="en-US" sz="4000" kern="0" dirty="0" smtClean="0">
                <a:latin typeface="Gill Sans MT" panose="020B0502020104020203" pitchFamily="34" charset="0"/>
              </a:rPr>
              <a:t>Predicts non-verbal intelligence (</a:t>
            </a:r>
            <a:r>
              <a:rPr lang="en-US" altLang="en-US" sz="4000" i="1" kern="0" dirty="0" err="1" smtClean="0">
                <a:latin typeface="Gill Sans MT" panose="020B0502020104020203" pitchFamily="34" charset="0"/>
              </a:rPr>
              <a:t>Gf</a:t>
            </a:r>
            <a:r>
              <a:rPr lang="en-US" altLang="en-US" sz="4000" kern="0" dirty="0" smtClean="0">
                <a:latin typeface="Gill Sans MT" panose="020B0502020104020203" pitchFamily="34" charset="0"/>
              </a:rPr>
              <a:t>)</a:t>
            </a:r>
          </a:p>
          <a:p>
            <a:r>
              <a:rPr lang="en-US" altLang="en-US" sz="4000" kern="0" dirty="0" smtClean="0">
                <a:latin typeface="Gill Sans MT" panose="020B0502020104020203" pitchFamily="34" charset="0"/>
              </a:rPr>
              <a:t>Verbal vs. visuospatial WM </a:t>
            </a:r>
            <a:r>
              <a:rPr lang="en-US" altLang="en-US" kern="0" dirty="0" smtClean="0">
                <a:latin typeface="Gill Sans MT" panose="020B0502020104020203" pitchFamily="34" charset="0"/>
              </a:rPr>
              <a:t>(&amp; STM)</a:t>
            </a:r>
          </a:p>
          <a:p>
            <a:r>
              <a:rPr lang="en-US" altLang="en-US" sz="4000" kern="0" dirty="0" smtClean="0">
                <a:latin typeface="Gill Sans MT" panose="020B0502020104020203" pitchFamily="34" charset="0"/>
              </a:rPr>
              <a:t>Child prodigies</a:t>
            </a:r>
          </a:p>
        </p:txBody>
      </p:sp>
      <p:sp>
        <p:nvSpPr>
          <p:cNvPr id="4" name="TextBox 3"/>
          <p:cNvSpPr txBox="1"/>
          <p:nvPr/>
        </p:nvSpPr>
        <p:spPr>
          <a:xfrm rot="1297526">
            <a:off x="3471483" y="1808703"/>
            <a:ext cx="39327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rgbClr val="FF0000"/>
                </a:solidFill>
                <a:latin typeface="Stencil" pitchFamily="82" charset="0"/>
              </a:rPr>
              <a:t>QUITE</a:t>
            </a:r>
            <a:endParaRPr lang="en-US" sz="8000" dirty="0">
              <a:solidFill>
                <a:srgbClr val="FF0000"/>
              </a:solidFill>
              <a:latin typeface="Stencil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75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2251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40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Why ?</a:t>
            </a:r>
          </a:p>
          <a:p>
            <a:endParaRPr lang="en-US" altLang="en-US" sz="800" kern="0" dirty="0">
              <a:latin typeface="Gill Sans MT" panose="020B0502020104020203" pitchFamily="34" charset="0"/>
            </a:endParaRPr>
          </a:p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Not memory storage</a:t>
            </a:r>
          </a:p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What’s unique to WM (vs. STM) ?</a:t>
            </a:r>
          </a:p>
        </p:txBody>
      </p:sp>
    </p:spTree>
    <p:extLst>
      <p:ext uri="{BB962C8B-B14F-4D97-AF65-F5344CB8AC3E}">
        <p14:creationId xmlns:p14="http://schemas.microsoft.com/office/powerpoint/2010/main" val="149502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Complex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40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Why ?</a:t>
            </a:r>
          </a:p>
          <a:p>
            <a:endParaRPr lang="en-US" altLang="en-US" sz="800" kern="0" dirty="0">
              <a:latin typeface="Gill Sans MT" panose="020B0502020104020203" pitchFamily="34" charset="0"/>
            </a:endParaRPr>
          </a:p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36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Not memory storage</a:t>
            </a:r>
          </a:p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36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What’s unique to WM (vs. STM) ?</a:t>
            </a:r>
          </a:p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Attention?  WM span = dual task!</a:t>
            </a:r>
          </a:p>
          <a:p>
            <a:pPr lvl="1"/>
            <a:r>
              <a:rPr lang="en-US" altLang="en-US" sz="3400" kern="0" dirty="0">
                <a:latin typeface="Gill Sans MT" panose="020B0502020104020203" pitchFamily="34" charset="0"/>
              </a:rPr>
              <a:t>m</a:t>
            </a:r>
            <a:r>
              <a:rPr lang="en-US" altLang="en-US" sz="3400" kern="0" dirty="0" smtClean="0">
                <a:latin typeface="Gill Sans MT" panose="020B0502020104020203" pitchFamily="34" charset="0"/>
              </a:rPr>
              <a:t>aintaining info in face of: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altLang="en-US" sz="3000" kern="0" dirty="0" smtClean="0">
                <a:latin typeface="Gill Sans MT" panose="020B0502020104020203" pitchFamily="34" charset="0"/>
              </a:rPr>
              <a:t> interference from prior lists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altLang="en-US" sz="3000" kern="0" dirty="0" smtClean="0">
                <a:latin typeface="Gill Sans MT" panose="020B0502020104020203" pitchFamily="34" charset="0"/>
              </a:rPr>
              <a:t> distraction / shifts of conscious focus</a:t>
            </a:r>
          </a:p>
        </p:txBody>
      </p:sp>
    </p:spTree>
    <p:extLst>
      <p:ext uri="{BB962C8B-B14F-4D97-AF65-F5344CB8AC3E}">
        <p14:creationId xmlns:p14="http://schemas.microsoft.com/office/powerpoint/2010/main" val="280542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Outline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48574" y="2196873"/>
            <a:ext cx="8264105" cy="362597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42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WM in intro texts  </a:t>
            </a:r>
            <a:r>
              <a:rPr lang="en-US" altLang="en-US" sz="4200" i="1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(function)</a:t>
            </a:r>
          </a:p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42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WM measurement  </a:t>
            </a:r>
            <a:r>
              <a:rPr lang="en-US" altLang="en-US" sz="4200" i="1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(dynamic)</a:t>
            </a:r>
          </a:p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42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WM x complex cognition  </a:t>
            </a:r>
            <a:r>
              <a:rPr lang="en-US" altLang="en-US" sz="4200" i="1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(general)</a:t>
            </a:r>
            <a:endParaRPr lang="en-US" altLang="en-US" sz="3600" i="1" kern="0" dirty="0" smtClean="0">
              <a:solidFill>
                <a:schemeClr val="bg1">
                  <a:lumMod val="65000"/>
                </a:schemeClr>
              </a:solidFill>
              <a:latin typeface="Gill Sans MT" panose="020B0502020104020203" pitchFamily="34" charset="0"/>
            </a:endParaRP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x simple cognition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(attention)</a:t>
            </a: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x applied decisions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(attention)</a:t>
            </a:r>
            <a:endParaRPr lang="en-US" altLang="en-US" i="1" kern="0" dirty="0" smtClean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8285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</a:t>
            </a:r>
            <a:r>
              <a:rPr lang="en-US" sz="6000" u="sng" dirty="0" smtClean="0">
                <a:latin typeface="Gill Sans MT" panose="020B0502020104020203" pitchFamily="34" charset="0"/>
              </a:rPr>
              <a:t>Simple</a:t>
            </a:r>
            <a:r>
              <a:rPr lang="en-US" sz="6000" dirty="0" smtClean="0">
                <a:latin typeface="Gill Sans MT" panose="020B0502020104020203" pitchFamily="34" charset="0"/>
              </a:rPr>
              <a:t>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40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WM diffs in attention tasks</a:t>
            </a:r>
          </a:p>
          <a:p>
            <a:endParaRPr lang="en-US" altLang="en-US" sz="800" kern="0" dirty="0">
              <a:latin typeface="Gill Sans MT" panose="020B0502020104020203" pitchFamily="34" charset="0"/>
            </a:endParaRPr>
          </a:p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Maintaining novel goals</a:t>
            </a:r>
          </a:p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Resolving distraction / conflict</a:t>
            </a:r>
            <a:endParaRPr lang="en-US" altLang="en-US" sz="3000" kern="0" dirty="0" smtClean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06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</a:t>
            </a:r>
            <a:r>
              <a:rPr lang="en-US" sz="6000" u="sng" dirty="0" smtClean="0">
                <a:latin typeface="Gill Sans MT" panose="020B0502020104020203" pitchFamily="34" charset="0"/>
              </a:rPr>
              <a:t>Simple</a:t>
            </a:r>
            <a:r>
              <a:rPr lang="en-US" sz="6000" dirty="0" smtClean="0">
                <a:latin typeface="Gill Sans MT" panose="020B0502020104020203" pitchFamily="34" charset="0"/>
              </a:rPr>
              <a:t>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Conway, Cowan, &amp; Bunting (2001,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PB&amp;R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</a:p>
          <a:p>
            <a:endParaRPr lang="en-US" altLang="en-US" sz="3600" kern="0" dirty="0">
              <a:latin typeface="Gill Sans MT" panose="020B0502020104020203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813" y="2804733"/>
            <a:ext cx="7421323" cy="363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163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</a:t>
            </a:r>
            <a:r>
              <a:rPr lang="en-US" sz="6000" u="sng" dirty="0" smtClean="0">
                <a:latin typeface="Gill Sans MT" panose="020B0502020104020203" pitchFamily="34" charset="0"/>
              </a:rPr>
              <a:t>Simple</a:t>
            </a:r>
            <a:r>
              <a:rPr lang="en-US" sz="6000" dirty="0" smtClean="0">
                <a:latin typeface="Gill Sans MT" panose="020B0502020104020203" pitchFamily="34" charset="0"/>
              </a:rPr>
              <a:t>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Conway, Cowan, &amp; Bunting (2001,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PB&amp;R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</a:p>
          <a:p>
            <a:endParaRPr lang="en-US" altLang="en-US" sz="3600" kern="0" dirty="0">
              <a:latin typeface="Gill Sans MT" panose="020B0502020104020203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278" y="2694296"/>
            <a:ext cx="6117579" cy="373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02146" y="4830945"/>
            <a:ext cx="1027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Gill Sans MT" pitchFamily="34" charset="0"/>
              </a:rPr>
              <a:t>20%</a:t>
            </a:r>
            <a:endParaRPr lang="en-US" sz="28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5972" y="3478226"/>
            <a:ext cx="1027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Gill Sans MT" pitchFamily="34" charset="0"/>
              </a:rPr>
              <a:t>65%</a:t>
            </a:r>
            <a:endParaRPr lang="en-US" sz="2800" b="1" dirty="0">
              <a:solidFill>
                <a:srgbClr val="0000FF"/>
              </a:solidFill>
              <a:latin typeface="Gill Sans MT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066881" y="6004290"/>
            <a:ext cx="3526779" cy="25085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00995" y="5953142"/>
            <a:ext cx="1229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Gill Sans MT" pitchFamily="34" charset="0"/>
              </a:rPr>
              <a:t>High WMC</a:t>
            </a:r>
            <a:endParaRPr lang="en-US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64821" y="5953142"/>
            <a:ext cx="1229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Gill Sans MT" pitchFamily="34" charset="0"/>
              </a:rPr>
              <a:t>Low WMC</a:t>
            </a:r>
            <a:endParaRPr lang="en-US" dirty="0">
              <a:solidFill>
                <a:srgbClr val="0000FF"/>
              </a:solidFill>
              <a:latin typeface="Gill Sans MT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170811" y="3209544"/>
            <a:ext cx="1723603" cy="2702740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60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</a:t>
            </a:r>
            <a:r>
              <a:rPr lang="en-US" sz="6000" u="sng" dirty="0" smtClean="0">
                <a:latin typeface="Gill Sans MT" panose="020B0502020104020203" pitchFamily="34" charset="0"/>
              </a:rPr>
              <a:t>Simple</a:t>
            </a:r>
            <a:r>
              <a:rPr lang="en-US" sz="6000" dirty="0" smtClean="0">
                <a:latin typeface="Gill Sans MT" panose="020B0502020104020203" pitchFamily="34" charset="0"/>
              </a:rPr>
              <a:t>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Conway, Cowan, &amp; Bunting (2001,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PB&amp;R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</a:p>
          <a:p>
            <a:endParaRPr lang="en-US" altLang="en-US" sz="3600" kern="0" dirty="0">
              <a:latin typeface="Gill Sans MT" panose="020B0502020104020203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278" y="2694296"/>
            <a:ext cx="6117579" cy="373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02146" y="4830945"/>
            <a:ext cx="1027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Gill Sans MT" pitchFamily="34" charset="0"/>
              </a:rPr>
              <a:t>20%</a:t>
            </a:r>
            <a:endParaRPr lang="en-US" sz="28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5972" y="3478226"/>
            <a:ext cx="1027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Gill Sans MT" pitchFamily="34" charset="0"/>
              </a:rPr>
              <a:t>65%</a:t>
            </a:r>
            <a:endParaRPr lang="en-US" sz="2800" b="1" dirty="0">
              <a:solidFill>
                <a:srgbClr val="0000FF"/>
              </a:solidFill>
              <a:latin typeface="Gill Sans MT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066881" y="6004290"/>
            <a:ext cx="3526779" cy="25085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00995" y="5953142"/>
            <a:ext cx="1229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Gill Sans MT" pitchFamily="34" charset="0"/>
              </a:rPr>
              <a:t>High WMC</a:t>
            </a:r>
            <a:endParaRPr lang="en-US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64821" y="5953142"/>
            <a:ext cx="1229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Gill Sans MT" pitchFamily="34" charset="0"/>
              </a:rPr>
              <a:t>Low WMC</a:t>
            </a:r>
            <a:endParaRPr lang="en-US" dirty="0">
              <a:solidFill>
                <a:srgbClr val="0000FF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03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</a:t>
            </a:r>
            <a:r>
              <a:rPr lang="en-US" sz="6000" u="sng" dirty="0" smtClean="0">
                <a:latin typeface="Gill Sans MT" panose="020B0502020104020203" pitchFamily="34" charset="0"/>
              </a:rPr>
              <a:t>Simple</a:t>
            </a:r>
            <a:r>
              <a:rPr lang="en-US" sz="6000" dirty="0" smtClean="0">
                <a:latin typeface="Gill Sans MT" panose="020B0502020104020203" pitchFamily="34" charset="0"/>
              </a:rPr>
              <a:t>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Colflesh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&amp; Conway (2007,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PB&amp;R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</a:p>
          <a:p>
            <a:endParaRPr lang="en-US" altLang="en-US" sz="3600" kern="0" dirty="0"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066881" y="6004290"/>
            <a:ext cx="3526779" cy="25085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896" y="2694648"/>
            <a:ext cx="6103588" cy="3722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3066881" y="6004290"/>
            <a:ext cx="3625232" cy="347958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00995" y="5953142"/>
            <a:ext cx="1229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Gill Sans MT" pitchFamily="34" charset="0"/>
              </a:rPr>
              <a:t>High WMC</a:t>
            </a:r>
            <a:endParaRPr lang="en-US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64821" y="5953142"/>
            <a:ext cx="1229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Gill Sans MT" pitchFamily="34" charset="0"/>
              </a:rPr>
              <a:t>Low WMC</a:t>
            </a:r>
            <a:endParaRPr lang="en-US" dirty="0">
              <a:solidFill>
                <a:srgbClr val="0000FF"/>
              </a:solidFill>
              <a:latin typeface="Gill Sans MT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02146" y="3406753"/>
            <a:ext cx="1027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Gill Sans MT" pitchFamily="34" charset="0"/>
              </a:rPr>
              <a:t>67%</a:t>
            </a:r>
            <a:endParaRPr lang="en-US" sz="28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65972" y="4368350"/>
            <a:ext cx="1027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FF"/>
                </a:solidFill>
                <a:latin typeface="Gill Sans MT" pitchFamily="34" charset="0"/>
              </a:rPr>
              <a:t>3</a:t>
            </a:r>
            <a:r>
              <a:rPr lang="en-US" sz="2800" b="1" dirty="0" smtClean="0">
                <a:solidFill>
                  <a:srgbClr val="0000FF"/>
                </a:solidFill>
                <a:latin typeface="Gill Sans MT" pitchFamily="34" charset="0"/>
              </a:rPr>
              <a:t>5%</a:t>
            </a:r>
            <a:endParaRPr lang="en-US" sz="2800" b="1" dirty="0">
              <a:solidFill>
                <a:srgbClr val="0000FF"/>
              </a:solidFill>
              <a:latin typeface="Gill Sans MT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492347" y="3154680"/>
            <a:ext cx="4426343" cy="2743200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52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</a:t>
            </a:r>
            <a:r>
              <a:rPr lang="en-US" sz="6000" u="sng" dirty="0" smtClean="0">
                <a:latin typeface="Gill Sans MT" panose="020B0502020104020203" pitchFamily="34" charset="0"/>
              </a:rPr>
              <a:t>Simple</a:t>
            </a:r>
            <a:r>
              <a:rPr lang="en-US" sz="6000" dirty="0" smtClean="0">
                <a:latin typeface="Gill Sans MT" panose="020B0502020104020203" pitchFamily="34" charset="0"/>
              </a:rPr>
              <a:t>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Colflesh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&amp; Conway (2007,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PB&amp;R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</a:p>
          <a:p>
            <a:endParaRPr lang="en-US" altLang="en-US" sz="3600" kern="0" dirty="0"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066881" y="6004290"/>
            <a:ext cx="3526779" cy="25085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896" y="2694648"/>
            <a:ext cx="6103588" cy="3722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3066881" y="6004290"/>
            <a:ext cx="3625232" cy="347958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00995" y="5953142"/>
            <a:ext cx="1229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Gill Sans MT" pitchFamily="34" charset="0"/>
              </a:rPr>
              <a:t>High WMC</a:t>
            </a:r>
            <a:endParaRPr lang="en-US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64821" y="5953142"/>
            <a:ext cx="1229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Gill Sans MT" pitchFamily="34" charset="0"/>
              </a:rPr>
              <a:t>Low WMC</a:t>
            </a:r>
            <a:endParaRPr lang="en-US" dirty="0">
              <a:solidFill>
                <a:srgbClr val="0000FF"/>
              </a:solidFill>
              <a:latin typeface="Gill Sans MT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02146" y="3406753"/>
            <a:ext cx="1027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Gill Sans MT" pitchFamily="34" charset="0"/>
              </a:rPr>
              <a:t>67%</a:t>
            </a:r>
            <a:endParaRPr lang="en-US" sz="2800" b="1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65972" y="4368350"/>
            <a:ext cx="1027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FF"/>
                </a:solidFill>
                <a:latin typeface="Gill Sans MT" pitchFamily="34" charset="0"/>
              </a:rPr>
              <a:t>3</a:t>
            </a:r>
            <a:r>
              <a:rPr lang="en-US" sz="2800" b="1" dirty="0" smtClean="0">
                <a:solidFill>
                  <a:srgbClr val="0000FF"/>
                </a:solidFill>
                <a:latin typeface="Gill Sans MT" pitchFamily="34" charset="0"/>
              </a:rPr>
              <a:t>5%</a:t>
            </a:r>
            <a:endParaRPr lang="en-US" sz="2800" b="1" dirty="0">
              <a:solidFill>
                <a:srgbClr val="0000FF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78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</a:t>
            </a:r>
            <a:r>
              <a:rPr lang="en-US" sz="6000" u="sng" dirty="0" smtClean="0">
                <a:latin typeface="Gill Sans MT" panose="020B0502020104020203" pitchFamily="34" charset="0"/>
              </a:rPr>
              <a:t>Simple</a:t>
            </a:r>
            <a:r>
              <a:rPr lang="en-US" sz="6000" dirty="0" smtClean="0">
                <a:latin typeface="Gill Sans MT" panose="020B0502020104020203" pitchFamily="34" charset="0"/>
              </a:rPr>
              <a:t>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Kane &amp; Engle (2003,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JEPG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</a:p>
          <a:p>
            <a:endParaRPr lang="en-US" altLang="en-US" sz="3600" kern="0" dirty="0"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066881" y="6004290"/>
            <a:ext cx="3526779" cy="25085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614" y="2589211"/>
            <a:ext cx="4568414" cy="383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8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</a:t>
            </a:r>
            <a:r>
              <a:rPr lang="en-US" sz="6000" u="sng" dirty="0" smtClean="0">
                <a:latin typeface="Gill Sans MT" panose="020B0502020104020203" pitchFamily="34" charset="0"/>
              </a:rPr>
              <a:t>Simple</a:t>
            </a:r>
            <a:r>
              <a:rPr lang="en-US" sz="6000" dirty="0" smtClean="0">
                <a:latin typeface="Gill Sans MT" panose="020B0502020104020203" pitchFamily="34" charset="0"/>
              </a:rPr>
              <a:t>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Kane &amp; Engle (2003,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JEPG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</a:p>
          <a:p>
            <a:endParaRPr lang="en-US" altLang="en-US" sz="3600" kern="0" dirty="0"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066881" y="6004290"/>
            <a:ext cx="3526779" cy="25085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614" y="2589211"/>
            <a:ext cx="4568414" cy="38374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1975450" y="4779034"/>
            <a:ext cx="5072332" cy="221072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1975450" y="5860048"/>
            <a:ext cx="5072332" cy="221072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66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</a:t>
            </a:r>
            <a:r>
              <a:rPr lang="en-US" sz="6000" u="sng" dirty="0" smtClean="0">
                <a:latin typeface="Gill Sans MT" panose="020B0502020104020203" pitchFamily="34" charset="0"/>
              </a:rPr>
              <a:t>Simple</a:t>
            </a:r>
            <a:r>
              <a:rPr lang="en-US" sz="6000" dirty="0" smtClean="0">
                <a:latin typeface="Gill Sans MT" panose="020B0502020104020203" pitchFamily="34" charset="0"/>
              </a:rPr>
              <a:t>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Kane &amp; Engle (2003,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JEPG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</a:p>
          <a:p>
            <a:endParaRPr lang="en-US" altLang="en-US" sz="3600" kern="0" dirty="0"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066881" y="6004290"/>
            <a:ext cx="3526779" cy="25085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092" y="2429941"/>
            <a:ext cx="6126024" cy="400369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6117050" y="3089777"/>
            <a:ext cx="181154" cy="181155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114176" y="3492349"/>
            <a:ext cx="181154" cy="181155"/>
          </a:xfrm>
          <a:prstGeom prst="rect">
            <a:avLst/>
          </a:prstGeom>
          <a:solidFill>
            <a:srgbClr val="0000FF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80954" y="2977635"/>
            <a:ext cx="1017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anose="020B0502020104020203" pitchFamily="34" charset="0"/>
              </a:rPr>
              <a:t>Hi WM</a:t>
            </a:r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78076" y="3388833"/>
            <a:ext cx="1017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anose="020B0502020104020203" pitchFamily="34" charset="0"/>
              </a:rPr>
              <a:t>Lo WM</a:t>
            </a:r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311788" y="4118846"/>
            <a:ext cx="695915" cy="1634591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457444" y="5866726"/>
            <a:ext cx="445062" cy="13756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16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</a:t>
            </a:r>
            <a:r>
              <a:rPr lang="en-US" sz="6000" u="sng" dirty="0" smtClean="0">
                <a:latin typeface="Gill Sans MT" panose="020B0502020104020203" pitchFamily="34" charset="0"/>
              </a:rPr>
              <a:t>Simple</a:t>
            </a:r>
            <a:r>
              <a:rPr lang="en-US" sz="6000" dirty="0" smtClean="0">
                <a:latin typeface="Gill Sans MT" panose="020B0502020104020203" pitchFamily="34" charset="0"/>
              </a:rPr>
              <a:t>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Kane &amp; Engle (2003,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JEPG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</a:p>
          <a:p>
            <a:endParaRPr lang="en-US" altLang="en-US" sz="3600" kern="0" dirty="0"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066881" y="6004290"/>
            <a:ext cx="3526779" cy="25085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7306574" y="3243525"/>
            <a:ext cx="181154" cy="181155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7303700" y="3646097"/>
            <a:ext cx="181154" cy="181155"/>
          </a:xfrm>
          <a:prstGeom prst="rect">
            <a:avLst/>
          </a:prstGeom>
          <a:solidFill>
            <a:srgbClr val="0000FF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236" y="2458529"/>
            <a:ext cx="6074503" cy="397921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7320953" y="3214769"/>
            <a:ext cx="181154" cy="181155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7318079" y="3617341"/>
            <a:ext cx="181154" cy="181155"/>
          </a:xfrm>
          <a:prstGeom prst="rect">
            <a:avLst/>
          </a:prstGeom>
          <a:solidFill>
            <a:srgbClr val="0000FF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87731" y="3105499"/>
            <a:ext cx="1017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anose="020B0502020104020203" pitchFamily="34" charset="0"/>
              </a:rPr>
              <a:t>Hi WM</a:t>
            </a:r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84853" y="3516697"/>
            <a:ext cx="1017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anose="020B0502020104020203" pitchFamily="34" charset="0"/>
              </a:rPr>
              <a:t>Lo WM</a:t>
            </a:r>
            <a:endParaRPr lang="en-US" sz="20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49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“</a:t>
            </a:r>
            <a:r>
              <a:rPr lang="en-US" sz="6000" u="sng" dirty="0" smtClean="0">
                <a:latin typeface="Gill Sans MT" panose="020B0502020104020203" pitchFamily="34" charset="0"/>
              </a:rPr>
              <a:t>Feral</a:t>
            </a:r>
            <a:r>
              <a:rPr lang="en-US" sz="6000" dirty="0" smtClean="0">
                <a:latin typeface="Gill Sans MT" panose="020B0502020104020203" pitchFamily="34" charset="0"/>
              </a:rPr>
              <a:t>”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Kane et al. (2007,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Psych Science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</a:p>
          <a:p>
            <a:endParaRPr lang="en-US" altLang="en-US" sz="3600" kern="0" dirty="0"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066881" y="6004290"/>
            <a:ext cx="3526779" cy="25085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22" y="2786574"/>
            <a:ext cx="6518667" cy="3408586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405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“</a:t>
            </a:r>
            <a:r>
              <a:rPr lang="en-US" sz="6000" u="sng" dirty="0" smtClean="0">
                <a:latin typeface="Gill Sans MT" panose="020B0502020104020203" pitchFamily="34" charset="0"/>
              </a:rPr>
              <a:t>Feral</a:t>
            </a:r>
            <a:r>
              <a:rPr lang="en-US" sz="6000" dirty="0" smtClean="0">
                <a:latin typeface="Gill Sans MT" panose="020B0502020104020203" pitchFamily="34" charset="0"/>
              </a:rPr>
              <a:t>”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Kane et al. (2007,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Psych Science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</a:p>
          <a:p>
            <a:endParaRPr lang="en-US" altLang="en-US" sz="3600" kern="0" dirty="0"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066881" y="6004290"/>
            <a:ext cx="3526779" cy="25085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90" y="2505049"/>
            <a:ext cx="7897518" cy="360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024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</a:t>
            </a:r>
            <a:r>
              <a:rPr lang="en-US" sz="6000" u="sng" dirty="0" smtClean="0">
                <a:latin typeface="Gill Sans MT" panose="020B0502020104020203" pitchFamily="34" charset="0"/>
              </a:rPr>
              <a:t>Simple</a:t>
            </a:r>
            <a:r>
              <a:rPr lang="en-US" sz="6000" dirty="0" smtClean="0">
                <a:latin typeface="Gill Sans MT" panose="020B0502020104020203" pitchFamily="34" charset="0"/>
              </a:rPr>
              <a:t>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Kane et al. 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(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under review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  <a:endParaRPr lang="en-US" altLang="en-US" sz="3600" kern="0" dirty="0" smtClean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endParaRPr lang="en-US" altLang="en-US" sz="3600" kern="0" dirty="0"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066881" y="6004290"/>
            <a:ext cx="3526779" cy="25085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2346690" y="3317735"/>
            <a:ext cx="1505118" cy="1408014"/>
          </a:xfrm>
          <a:prstGeom prst="ellipse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5315118" y="3317735"/>
            <a:ext cx="1505118" cy="1408014"/>
          </a:xfrm>
          <a:prstGeom prst="ellipse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92346" y="3729354"/>
            <a:ext cx="1213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Gill Sans MT" pitchFamily="34" charset="0"/>
              </a:rPr>
              <a:t>WM</a:t>
            </a:r>
            <a:endParaRPr lang="en-US" sz="3200" dirty="0">
              <a:latin typeface="Gill Sans M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15118" y="3729354"/>
            <a:ext cx="1505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Gill Sans MT" pitchFamily="34" charset="0"/>
              </a:rPr>
              <a:t>ATTN</a:t>
            </a:r>
            <a:endParaRPr lang="en-US" sz="3200" dirty="0">
              <a:latin typeface="Gill Sans MT" pitchFamily="34" charset="0"/>
            </a:endParaRPr>
          </a:p>
        </p:txBody>
      </p:sp>
      <p:sp>
        <p:nvSpPr>
          <p:cNvPr id="8" name="Left-Right Arrow 7"/>
          <p:cNvSpPr/>
          <p:nvPr/>
        </p:nvSpPr>
        <p:spPr bwMode="auto">
          <a:xfrm>
            <a:off x="3924636" y="3828464"/>
            <a:ext cx="1302817" cy="386555"/>
          </a:xfrm>
          <a:prstGeom prst="leftRightArrow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8574" y="5340744"/>
            <a:ext cx="8264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17 latent variable studies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2741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</a:t>
            </a:r>
            <a:r>
              <a:rPr lang="en-US" sz="6000" u="sng" dirty="0" smtClean="0">
                <a:latin typeface="Gill Sans MT" panose="020B0502020104020203" pitchFamily="34" charset="0"/>
              </a:rPr>
              <a:t>Simple</a:t>
            </a:r>
            <a:r>
              <a:rPr lang="en-US" sz="6000" dirty="0" smtClean="0">
                <a:latin typeface="Gill Sans MT" panose="020B0502020104020203" pitchFamily="34" charset="0"/>
              </a:rPr>
              <a:t>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Kane et al. 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(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under review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  <a:endParaRPr lang="en-US" altLang="en-US" sz="3600" kern="0" dirty="0" smtClean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endParaRPr lang="en-US" altLang="en-US" sz="3600" kern="0" dirty="0"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066881" y="6004290"/>
            <a:ext cx="3526779" cy="25085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2346690" y="3317735"/>
            <a:ext cx="1505118" cy="1408014"/>
          </a:xfrm>
          <a:prstGeom prst="ellipse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5315118" y="3317735"/>
            <a:ext cx="1505118" cy="1408014"/>
          </a:xfrm>
          <a:prstGeom prst="ellipse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92346" y="3729354"/>
            <a:ext cx="1213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Gill Sans MT" pitchFamily="34" charset="0"/>
              </a:rPr>
              <a:t>WM</a:t>
            </a:r>
            <a:endParaRPr lang="en-US" sz="3200" dirty="0">
              <a:latin typeface="Gill Sans M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15118" y="3729354"/>
            <a:ext cx="1505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Gill Sans MT" pitchFamily="34" charset="0"/>
              </a:rPr>
              <a:t>ATTN</a:t>
            </a:r>
            <a:endParaRPr lang="en-US" sz="3200" dirty="0">
              <a:latin typeface="Gill Sans MT" pitchFamily="34" charset="0"/>
            </a:endParaRPr>
          </a:p>
        </p:txBody>
      </p:sp>
      <p:sp>
        <p:nvSpPr>
          <p:cNvPr id="8" name="Left-Right Arrow 7"/>
          <p:cNvSpPr/>
          <p:nvPr/>
        </p:nvSpPr>
        <p:spPr bwMode="auto">
          <a:xfrm>
            <a:off x="3924636" y="3828464"/>
            <a:ext cx="1302817" cy="386555"/>
          </a:xfrm>
          <a:prstGeom prst="leftRightArrow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8574" y="5340744"/>
            <a:ext cx="8264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17 latent variable studies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220630" y="3050698"/>
            <a:ext cx="27836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smtClean="0">
                <a:solidFill>
                  <a:srgbClr val="FF0000"/>
                </a:solidFill>
                <a:latin typeface="Gill Sans MT" pitchFamily="34" charset="0"/>
              </a:rPr>
              <a:t>r</a:t>
            </a:r>
            <a:r>
              <a:rPr lang="en-US" sz="4000" dirty="0" smtClean="0">
                <a:solidFill>
                  <a:srgbClr val="FF0000"/>
                </a:solidFill>
                <a:latin typeface="Gill Sans MT" pitchFamily="34" charset="0"/>
              </a:rPr>
              <a:t> ≈ .60</a:t>
            </a:r>
            <a:endParaRPr lang="en-US" sz="4000" dirty="0">
              <a:solidFill>
                <a:srgbClr val="FF0000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85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</a:t>
            </a:r>
            <a:r>
              <a:rPr lang="en-US" sz="6000" u="sng" dirty="0" smtClean="0">
                <a:latin typeface="Gill Sans MT" panose="020B0502020104020203" pitchFamily="34" charset="0"/>
              </a:rPr>
              <a:t>Simple</a:t>
            </a:r>
            <a:r>
              <a:rPr lang="en-US" sz="6000" dirty="0" smtClean="0">
                <a:latin typeface="Gill Sans MT" panose="020B0502020104020203" pitchFamily="34" charset="0"/>
              </a:rPr>
              <a:t> Cognition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40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WM diffs in attention tasks</a:t>
            </a:r>
          </a:p>
          <a:p>
            <a:endParaRPr lang="en-US" altLang="en-US" sz="800" kern="0" dirty="0">
              <a:latin typeface="Gill Sans MT" panose="020B0502020104020203" pitchFamily="34" charset="0"/>
            </a:endParaRPr>
          </a:p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Maintaining novel goals</a:t>
            </a:r>
          </a:p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Resolving distraction / conflict</a:t>
            </a:r>
            <a:endParaRPr lang="en-US" altLang="en-US" sz="3000" kern="0" dirty="0" smtClean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44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Outline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48574" y="2196873"/>
            <a:ext cx="8264105" cy="362597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42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WM in intro texts  </a:t>
            </a:r>
            <a:r>
              <a:rPr lang="en-US" altLang="en-US" sz="4200" i="1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(function)</a:t>
            </a:r>
          </a:p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42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WM measurement  </a:t>
            </a:r>
            <a:r>
              <a:rPr lang="en-US" altLang="en-US" sz="4200" i="1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(dynamic)</a:t>
            </a:r>
          </a:p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42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WM x complex cognition  </a:t>
            </a:r>
            <a:r>
              <a:rPr lang="en-US" altLang="en-US" sz="4200" i="1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(general)</a:t>
            </a:r>
            <a:endParaRPr lang="en-US" altLang="en-US" sz="3600" i="1" kern="0" dirty="0" smtClean="0">
              <a:solidFill>
                <a:schemeClr val="bg1">
                  <a:lumMod val="65000"/>
                </a:schemeClr>
              </a:solidFill>
              <a:latin typeface="Gill Sans MT" panose="020B0502020104020203" pitchFamily="34" charset="0"/>
            </a:endParaRPr>
          </a:p>
          <a:p>
            <a:pPr>
              <a:buClr>
                <a:schemeClr val="bg1">
                  <a:lumMod val="65000"/>
                </a:schemeClr>
              </a:buClr>
            </a:pPr>
            <a:r>
              <a:rPr lang="en-US" altLang="en-US" sz="4200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WM x simple cognition  </a:t>
            </a:r>
            <a:r>
              <a:rPr lang="en-US" altLang="en-US" sz="4200" i="1" kern="0" dirty="0" smtClean="0">
                <a:solidFill>
                  <a:schemeClr val="bg1">
                    <a:lumMod val="65000"/>
                  </a:schemeClr>
                </a:solidFill>
                <a:latin typeface="Gill Sans MT" panose="020B0502020104020203" pitchFamily="34" charset="0"/>
              </a:rPr>
              <a:t>(attention)</a:t>
            </a: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x applied decisions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(attention)</a:t>
            </a:r>
            <a:endParaRPr lang="en-US" altLang="en-US" i="1" kern="0" dirty="0" smtClean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2456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Applied Decisions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40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WM diffs in attention control</a:t>
            </a:r>
          </a:p>
          <a:p>
            <a:endParaRPr lang="en-US" altLang="en-US" sz="800" kern="0" dirty="0">
              <a:latin typeface="Gill Sans MT" panose="020B0502020104020203" pitchFamily="34" charset="0"/>
            </a:endParaRPr>
          </a:p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Maintaining novel goals</a:t>
            </a:r>
          </a:p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Resolving distraction / conflict</a:t>
            </a:r>
            <a:endParaRPr lang="en-US" altLang="en-US" sz="3000" kern="0" dirty="0" smtClean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99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Applied Decisions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Furley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&amp; </a:t>
            </a:r>
            <a:r>
              <a:rPr lang="en-US" altLang="en-US" sz="3600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Memmert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(2012,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J Sport Ex </a:t>
            </a:r>
            <a:r>
              <a:rPr lang="en-US" altLang="en-US" sz="3600" i="1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Psy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</a:p>
          <a:p>
            <a:endParaRPr lang="en-US" altLang="en-US" sz="3600" kern="0" dirty="0"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066881" y="6004290"/>
            <a:ext cx="3526779" cy="25085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066881" y="6004290"/>
            <a:ext cx="3625232" cy="347958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11" y="2674577"/>
            <a:ext cx="4929398" cy="3697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ight Arrow 5"/>
          <p:cNvSpPr/>
          <p:nvPr/>
        </p:nvSpPr>
        <p:spPr bwMode="auto">
          <a:xfrm rot="8610573">
            <a:off x="3787076" y="3867992"/>
            <a:ext cx="655455" cy="250853"/>
          </a:xfrm>
          <a:prstGeom prst="rightArrow">
            <a:avLst/>
          </a:prstGeom>
          <a:solidFill>
            <a:srgbClr val="FF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44749" y="3358195"/>
            <a:ext cx="2667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itchFamily="34" charset="0"/>
              </a:rPr>
              <a:t>- speeded decisions</a:t>
            </a:r>
            <a:endParaRPr lang="en-US" sz="2400" dirty="0">
              <a:latin typeface="Gill Sans MT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43401" y="3818091"/>
            <a:ext cx="2760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itchFamily="34" charset="0"/>
              </a:rPr>
              <a:t>- 30% time-out trials</a:t>
            </a:r>
            <a:endParaRPr lang="en-US" sz="2400" dirty="0">
              <a:latin typeface="Gill Sans MT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43401" y="4303611"/>
            <a:ext cx="2667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itchFamily="34" charset="0"/>
              </a:rPr>
              <a:t>- 66% valid advice</a:t>
            </a:r>
            <a:endParaRPr lang="en-US" sz="2400" dirty="0">
              <a:latin typeface="Gill Sans MT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44750" y="2884602"/>
            <a:ext cx="2667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itchFamily="34" charset="0"/>
              </a:rPr>
              <a:t>- pro &amp; semi-pro Ss</a:t>
            </a:r>
            <a:endParaRPr lang="en-US" sz="24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35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Applied Decisions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Furley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&amp; </a:t>
            </a:r>
            <a:r>
              <a:rPr lang="en-US" altLang="en-US" sz="3600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Memmert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(2012,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J Sport Ex </a:t>
            </a:r>
            <a:r>
              <a:rPr lang="en-US" altLang="en-US" sz="3600" i="1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Psy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</a:p>
          <a:p>
            <a:endParaRPr lang="en-US" altLang="en-US" sz="3600" kern="0" dirty="0"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066881" y="6004290"/>
            <a:ext cx="3526779" cy="25085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066881" y="6004290"/>
            <a:ext cx="3625232" cy="347958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818" y="2454371"/>
            <a:ext cx="6077118" cy="397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178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Applied Decisions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Kleider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et al. (2010,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Applied Cog </a:t>
            </a:r>
            <a:r>
              <a:rPr lang="en-US" altLang="en-US" sz="3600" i="1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Psy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</a:p>
          <a:p>
            <a:endParaRPr lang="en-US" altLang="en-US" sz="3600" kern="0" dirty="0"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066881" y="6004290"/>
            <a:ext cx="3526779" cy="25085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066881" y="6004290"/>
            <a:ext cx="3625232" cy="347958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44749" y="3358195"/>
            <a:ext cx="2667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itchFamily="34" charset="0"/>
              </a:rPr>
              <a:t>- speeded decisions</a:t>
            </a:r>
            <a:endParaRPr lang="en-US" sz="2400" dirty="0">
              <a:latin typeface="Gill Sans MT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43401" y="3818091"/>
            <a:ext cx="2667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itchFamily="34" charset="0"/>
              </a:rPr>
              <a:t>- 1</a:t>
            </a:r>
            <a:r>
              <a:rPr lang="en-US" sz="2400" baseline="30000" dirty="0" smtClean="0">
                <a:latin typeface="Gill Sans MT" pitchFamily="34" charset="0"/>
              </a:rPr>
              <a:t>st</a:t>
            </a:r>
            <a:r>
              <a:rPr lang="en-US" sz="2400" dirty="0" smtClean="0">
                <a:latin typeface="Gill Sans MT" pitchFamily="34" charset="0"/>
              </a:rPr>
              <a:t> watch video</a:t>
            </a:r>
            <a:endParaRPr lang="en-US" sz="2400" dirty="0">
              <a:latin typeface="Gill Sans MT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43401" y="4303611"/>
            <a:ext cx="2667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itchFamily="34" charset="0"/>
              </a:rPr>
              <a:t>- ECG + face EMG</a:t>
            </a:r>
            <a:endParaRPr lang="en-US" sz="2400" dirty="0">
              <a:latin typeface="Gill Sans MT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44750" y="2884602"/>
            <a:ext cx="2667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itchFamily="34" charset="0"/>
              </a:rPr>
              <a:t>- ATL cops</a:t>
            </a:r>
            <a:endParaRPr lang="en-US" sz="2400" dirty="0">
              <a:latin typeface="Gill Sans MT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90" y="2512648"/>
            <a:ext cx="3033642" cy="2021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628" y="3499744"/>
            <a:ext cx="3033642" cy="2026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573" y="4403282"/>
            <a:ext cx="3055608" cy="2021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070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Applied Decisions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3600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Kleider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et al. (2010, </a:t>
            </a:r>
            <a:r>
              <a:rPr lang="en-US" altLang="en-US" sz="3600" i="1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Applied Cog </a:t>
            </a:r>
            <a:r>
              <a:rPr lang="en-US" altLang="en-US" sz="3600" i="1" kern="0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Psy</a:t>
            </a:r>
            <a:r>
              <a:rPr lang="en-US" altLang="en-US" sz="36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)</a:t>
            </a:r>
          </a:p>
          <a:p>
            <a:endParaRPr lang="en-US" altLang="en-US" sz="3600" kern="0" dirty="0"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066881" y="6004290"/>
            <a:ext cx="3526779" cy="25085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066881" y="6004290"/>
            <a:ext cx="3625232" cy="347958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861" y="2499994"/>
            <a:ext cx="4498662" cy="3981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5623965" y="4741933"/>
            <a:ext cx="857755" cy="671639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5891002" y="4490857"/>
            <a:ext cx="801111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6117578" y="4306191"/>
            <a:ext cx="283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5891002" y="4847129"/>
            <a:ext cx="801111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6116230" y="4660891"/>
            <a:ext cx="283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30143" y="4306191"/>
            <a:ext cx="1861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MT" pitchFamily="34" charset="0"/>
              </a:rPr>
              <a:t>Lo </a:t>
            </a:r>
            <a:r>
              <a:rPr lang="en-US" dirty="0" err="1" smtClean="0">
                <a:latin typeface="Gill Sans MT" pitchFamily="34" charset="0"/>
              </a:rPr>
              <a:t>Neg</a:t>
            </a:r>
            <a:r>
              <a:rPr lang="en-US" dirty="0" smtClean="0">
                <a:latin typeface="Gill Sans MT" pitchFamily="34" charset="0"/>
              </a:rPr>
              <a:t> Emotion</a:t>
            </a:r>
            <a:endParaRPr lang="en-US" dirty="0">
              <a:latin typeface="Gill Sans MT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28795" y="4652799"/>
            <a:ext cx="1861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ill Sans MT" pitchFamily="34" charset="0"/>
              </a:rPr>
              <a:t>Hi </a:t>
            </a:r>
            <a:r>
              <a:rPr lang="en-US" dirty="0" err="1" smtClean="0">
                <a:latin typeface="Gill Sans MT" pitchFamily="34" charset="0"/>
              </a:rPr>
              <a:t>Neg</a:t>
            </a:r>
            <a:r>
              <a:rPr lang="en-US" dirty="0" smtClean="0">
                <a:latin typeface="Gill Sans MT" pitchFamily="34" charset="0"/>
              </a:rPr>
              <a:t> Emotion</a:t>
            </a:r>
            <a:endParaRPr lang="en-US" dirty="0">
              <a:latin typeface="Gill Sans MT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352861" y="3787073"/>
            <a:ext cx="268958" cy="1235058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1309275" y="3859677"/>
            <a:ext cx="22865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Gill Sans MT" pitchFamily="34" charset="0"/>
              </a:rPr>
              <a:t>Discriminability (d')</a:t>
            </a:r>
            <a:endParaRPr lang="en-US" sz="1600" dirty="0">
              <a:latin typeface="Gill Sans MT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102662" y="6178269"/>
            <a:ext cx="1335186" cy="303451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83026" y="6116433"/>
            <a:ext cx="1974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Gill Sans MT" pitchFamily="34" charset="0"/>
              </a:rPr>
              <a:t>WM (</a:t>
            </a:r>
            <a:r>
              <a:rPr lang="en-US" dirty="0" err="1" smtClean="0">
                <a:latin typeface="Gill Sans MT" pitchFamily="34" charset="0"/>
              </a:rPr>
              <a:t>sd</a:t>
            </a:r>
            <a:r>
              <a:rPr lang="en-US" dirty="0" smtClean="0">
                <a:latin typeface="Gill Sans MT" pitchFamily="34" charset="0"/>
              </a:rPr>
              <a:t> units)</a:t>
            </a:r>
            <a:endParaRPr lang="en-US" dirty="0">
              <a:latin typeface="Gill Sans MT" pitchFamily="34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2977869" y="6004290"/>
            <a:ext cx="453154" cy="420786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117578" y="6004290"/>
            <a:ext cx="476082" cy="420786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17217" y="5973373"/>
            <a:ext cx="1974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FF"/>
                </a:solidFill>
                <a:latin typeface="Gill Sans MT" pitchFamily="34" charset="0"/>
              </a:rPr>
              <a:t>low</a:t>
            </a:r>
            <a:endParaRPr lang="en-US" u="sng" dirty="0">
              <a:solidFill>
                <a:srgbClr val="0000FF"/>
              </a:solidFill>
              <a:latin typeface="Gill Sans MT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44788" y="6001695"/>
            <a:ext cx="1974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FF0000"/>
                </a:solidFill>
                <a:latin typeface="Gill Sans MT" pitchFamily="34" charset="0"/>
              </a:rPr>
              <a:t>high</a:t>
            </a:r>
            <a:endParaRPr lang="en-US" u="sng" dirty="0">
              <a:solidFill>
                <a:srgbClr val="FF0000"/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24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19" y="569364"/>
            <a:ext cx="8669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WM × Applied Decisions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8574" y="1808703"/>
            <a:ext cx="8264105" cy="476221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rgbClr val="FF0000"/>
              </a:buClr>
            </a:pPr>
            <a:r>
              <a:rPr lang="en-US" altLang="en-US" sz="4000" kern="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WM diffs in attention control</a:t>
            </a:r>
          </a:p>
          <a:p>
            <a:endParaRPr lang="en-US" altLang="en-US" sz="800" kern="0" dirty="0">
              <a:latin typeface="Gill Sans MT" panose="020B0502020104020203" pitchFamily="34" charset="0"/>
            </a:endParaRPr>
          </a:p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Maintaining novel goals</a:t>
            </a:r>
          </a:p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Resolving distraction / </a:t>
            </a:r>
            <a:r>
              <a:rPr lang="en-US" altLang="en-US" sz="3600" kern="0" dirty="0" smtClean="0">
                <a:latin typeface="Gill Sans MT" panose="020B0502020104020203" pitchFamily="34" charset="0"/>
              </a:rPr>
              <a:t>conflict</a:t>
            </a:r>
          </a:p>
          <a:p>
            <a:endParaRPr lang="en-US" altLang="en-US" sz="1100" kern="0" dirty="0">
              <a:latin typeface="Gill Sans MT" panose="020B0502020104020203" pitchFamily="34" charset="0"/>
            </a:endParaRPr>
          </a:p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WM as cause</a:t>
            </a:r>
          </a:p>
          <a:p>
            <a:r>
              <a:rPr lang="en-US" altLang="en-US" sz="3600" kern="0" dirty="0" smtClean="0">
                <a:latin typeface="Gill Sans MT" panose="020B0502020104020203" pitchFamily="34" charset="0"/>
              </a:rPr>
              <a:t>WM as </a:t>
            </a:r>
            <a:r>
              <a:rPr lang="en-US" altLang="en-US" sz="3600" i="1" kern="0" dirty="0" smtClean="0">
                <a:latin typeface="Gill Sans MT" panose="020B0502020104020203" pitchFamily="34" charset="0"/>
              </a:rPr>
              <a:t>effect</a:t>
            </a:r>
            <a:endParaRPr lang="en-US" altLang="en-US" sz="3000" i="1" kern="0" dirty="0" smtClean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06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60" y="576745"/>
            <a:ext cx="3561908" cy="19734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78595" y="576745"/>
            <a:ext cx="452946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Gill Sans MT" panose="020B0502020104020203" pitchFamily="34" charset="0"/>
              </a:rPr>
              <a:t>Walter Scott shooting</a:t>
            </a:r>
          </a:p>
          <a:p>
            <a:r>
              <a:rPr lang="en-US" sz="2400" b="1" dirty="0" smtClean="0">
                <a:latin typeface="Gill Sans MT" panose="020B0502020104020203" pitchFamily="34" charset="0"/>
              </a:rPr>
              <a:t>4/4/2015, N. Charleston, SC</a:t>
            </a:r>
          </a:p>
          <a:p>
            <a:endParaRPr lang="en-US" sz="1600" dirty="0"/>
          </a:p>
          <a:p>
            <a:r>
              <a:rPr lang="en-US" sz="2400" dirty="0" smtClean="0">
                <a:latin typeface="Gill Sans MT" panose="020B0502020104020203" pitchFamily="34" charset="0"/>
              </a:rPr>
              <a:t>Traffic stop for brake light.</a:t>
            </a:r>
          </a:p>
          <a:p>
            <a:endParaRPr lang="en-US" sz="1600" dirty="0">
              <a:latin typeface="Gill Sans MT" panose="020B0502020104020203" pitchFamily="34" charset="0"/>
            </a:endParaRPr>
          </a:p>
          <a:p>
            <a:r>
              <a:rPr lang="en-US" sz="2400" dirty="0" smtClean="0">
                <a:latin typeface="Gill Sans MT" panose="020B0502020104020203" pitchFamily="34" charset="0"/>
              </a:rPr>
              <a:t>Officer Michael </a:t>
            </a:r>
            <a:r>
              <a:rPr lang="en-US" sz="2400" dirty="0" err="1" smtClean="0">
                <a:latin typeface="Gill Sans MT" panose="020B0502020104020203" pitchFamily="34" charset="0"/>
              </a:rPr>
              <a:t>Slager</a:t>
            </a:r>
            <a:r>
              <a:rPr lang="en-US" sz="2400" dirty="0" smtClean="0">
                <a:latin typeface="Gill Sans MT" panose="020B0502020104020203" pitchFamily="34" charset="0"/>
              </a:rPr>
              <a:t> shot unarmed, 50-year-old Scott as he fled on foot (after being </a:t>
            </a:r>
            <a:r>
              <a:rPr lang="en-US" sz="2400" dirty="0" err="1" smtClean="0">
                <a:latin typeface="Gill Sans MT" panose="020B0502020104020203" pitchFamily="34" charset="0"/>
              </a:rPr>
              <a:t>Tasered</a:t>
            </a:r>
            <a:r>
              <a:rPr lang="en-US" sz="2400" dirty="0" smtClean="0">
                <a:latin typeface="Gill Sans MT" panose="020B0502020104020203" pitchFamily="34" charset="0"/>
              </a:rPr>
              <a:t>). </a:t>
            </a:r>
          </a:p>
          <a:p>
            <a:endParaRPr lang="en-US" sz="1600" dirty="0">
              <a:latin typeface="Gill Sans MT" panose="020B0502020104020203" pitchFamily="34" charset="0"/>
            </a:endParaRPr>
          </a:p>
          <a:p>
            <a:r>
              <a:rPr lang="en-US" sz="2400" dirty="0" err="1" smtClean="0">
                <a:latin typeface="Gill Sans MT" panose="020B0502020104020203" pitchFamily="34" charset="0"/>
              </a:rPr>
              <a:t>Slager</a:t>
            </a:r>
            <a:r>
              <a:rPr lang="en-US" sz="2400" dirty="0" smtClean="0">
                <a:latin typeface="Gill Sans MT" panose="020B0502020104020203" pitchFamily="34" charset="0"/>
              </a:rPr>
              <a:t> fired 8 rounds from behind; Scott was struck by 5.</a:t>
            </a:r>
          </a:p>
          <a:p>
            <a:endParaRPr lang="en-US" sz="1600" dirty="0">
              <a:latin typeface="Gill Sans MT" panose="020B0502020104020203" pitchFamily="34" charset="0"/>
            </a:endParaRPr>
          </a:p>
          <a:p>
            <a:r>
              <a:rPr lang="en-US" sz="2400" dirty="0" err="1" smtClean="0">
                <a:latin typeface="Gill Sans MT" panose="020B0502020104020203" pitchFamily="34" charset="0"/>
              </a:rPr>
              <a:t>Slager’s</a:t>
            </a:r>
            <a:r>
              <a:rPr lang="en-US" sz="2400" dirty="0" smtClean="0">
                <a:latin typeface="Gill Sans MT" panose="020B0502020104020203" pitchFamily="34" charset="0"/>
              </a:rPr>
              <a:t> report claimed he had feared for his life &amp; felt threatened.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56000" y="3562708"/>
            <a:ext cx="395210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WM x emotion</a:t>
            </a:r>
          </a:p>
          <a:p>
            <a:endParaRPr lang="en-US" sz="1400" dirty="0" smtClean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WM as cause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WM as </a:t>
            </a:r>
            <a:r>
              <a:rPr lang="en-US" sz="3200" i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effect</a:t>
            </a:r>
            <a:endParaRPr lang="en-US" sz="3200" i="1" dirty="0">
              <a:solidFill>
                <a:srgbClr val="FF0000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56000" y="3366287"/>
            <a:ext cx="3509097" cy="238715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2101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81" y="530101"/>
            <a:ext cx="5866329" cy="41540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603" y="3032403"/>
            <a:ext cx="4356910" cy="330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4943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574" y="871274"/>
            <a:ext cx="8264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Gill Sans MT" panose="020B0502020104020203" pitchFamily="34" charset="0"/>
              </a:rPr>
              <a:t>Outline</a:t>
            </a:r>
            <a:endParaRPr lang="en-US" sz="6000" dirty="0">
              <a:latin typeface="Gill Sans MT" panose="020B0502020104020203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48574" y="2196873"/>
            <a:ext cx="8264105" cy="362597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in intro texts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(function)</a:t>
            </a: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measurement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(dynamic)</a:t>
            </a: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x complex cognition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(general)</a:t>
            </a:r>
            <a:endParaRPr lang="en-US" altLang="en-US" sz="3600" i="1" kern="0" dirty="0" smtClean="0">
              <a:latin typeface="Gill Sans MT" panose="020B0502020104020203" pitchFamily="34" charset="0"/>
            </a:endParaRP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x simple cognition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(attention)</a:t>
            </a:r>
          </a:p>
          <a:p>
            <a:r>
              <a:rPr lang="en-US" altLang="en-US" sz="4200" kern="0" dirty="0" smtClean="0">
                <a:latin typeface="Gill Sans MT" panose="020B0502020104020203" pitchFamily="34" charset="0"/>
              </a:rPr>
              <a:t>WM x applied decisions  </a:t>
            </a:r>
            <a:r>
              <a:rPr lang="en-US" altLang="en-US" sz="4200" i="1" kern="0" dirty="0" smtClean="0">
                <a:latin typeface="Gill Sans MT" panose="020B0502020104020203" pitchFamily="34" charset="0"/>
              </a:rPr>
              <a:t>(attention)</a:t>
            </a:r>
            <a:endParaRPr lang="en-US" altLang="en-US" i="1" kern="0" dirty="0" smtClean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606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" y="4503104"/>
            <a:ext cx="9144000" cy="221733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>
              <a:buClr>
                <a:schemeClr val="bg1"/>
              </a:buClr>
            </a:pPr>
            <a:r>
              <a:rPr lang="en-US" altLang="en-US" sz="4000" kern="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mjkane@uncg.edu</a:t>
            </a:r>
          </a:p>
          <a:p>
            <a:pPr>
              <a:buClr>
                <a:schemeClr val="bg1"/>
              </a:buClr>
            </a:pPr>
            <a:r>
              <a:rPr lang="en-US" altLang="en-US" sz="4000" kern="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@</a:t>
            </a:r>
            <a:r>
              <a:rPr lang="en-US" altLang="en-US" sz="4000" kern="0" dirty="0" err="1" smtClean="0">
                <a:solidFill>
                  <a:schemeClr val="bg1"/>
                </a:solidFill>
                <a:latin typeface="Gill Sans MT" panose="020B0502020104020203" pitchFamily="34" charset="0"/>
              </a:rPr>
              <a:t>kane_WMC_lab</a:t>
            </a:r>
            <a:endParaRPr lang="en-US" altLang="en-US" sz="4000" kern="0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>
              <a:buClr>
                <a:schemeClr val="bg1"/>
              </a:buClr>
            </a:pPr>
            <a:r>
              <a:rPr lang="en-US" altLang="en-US" sz="3300" kern="0" dirty="0">
                <a:solidFill>
                  <a:schemeClr val="bg1"/>
                </a:solidFill>
                <a:latin typeface="Gill Sans MT" panose="020B0502020104020203" pitchFamily="34" charset="0"/>
              </a:rPr>
              <a:t>http://www.uncg.edu/~</a:t>
            </a:r>
            <a:r>
              <a:rPr lang="en-US" altLang="en-US" sz="3300" kern="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mjkane/presentations.html</a:t>
            </a:r>
            <a:endParaRPr lang="en-US" altLang="en-US" sz="3300" kern="0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791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PA Convention 2015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Default - 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757</TotalTime>
  <Words>1682</Words>
  <Application>Microsoft Office PowerPoint</Application>
  <PresentationFormat>On-screen Show (4:3)</PresentationFormat>
  <Paragraphs>413</Paragraphs>
  <Slides>91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92" baseType="lpstr">
      <vt:lpstr>APA Convention 2015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UNC Greensboro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Where’s the “Work” in Working Memory?</dc:title>
  <dc:creator>Michael Kane</dc:creator>
  <cp:lastModifiedBy>Michael Kane</cp:lastModifiedBy>
  <cp:revision>82</cp:revision>
  <dcterms:created xsi:type="dcterms:W3CDTF">2015-08-02T18:22:44Z</dcterms:created>
  <dcterms:modified xsi:type="dcterms:W3CDTF">2015-08-06T19:29:15Z</dcterms:modified>
</cp:coreProperties>
</file>